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6" r:id="rId20"/>
    <p:sldId id="277" r:id="rId21"/>
    <p:sldId id="278" r:id="rId22"/>
    <p:sldId id="280" r:id="rId23"/>
    <p:sldId id="281" r:id="rId24"/>
    <p:sldId id="282" r:id="rId25"/>
    <p:sldId id="283" r:id="rId26"/>
    <p:sldId id="284" r:id="rId27"/>
    <p:sldId id="285" r:id="rId28"/>
    <p:sldId id="286" r:id="rId29"/>
    <p:sldId id="287" r:id="rId30"/>
    <p:sldId id="288" r:id="rId31"/>
    <p:sldId id="303"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Lst>
  <p:sldSz cx="18288000" cy="10287000"/>
  <p:notesSz cx="7010400" cy="9296400"/>
  <p:embeddedFontLst>
    <p:embeddedFont>
      <p:font typeface="Arimo" panose="020B0604020202020204" charset="0"/>
      <p:regular r:id="rId46"/>
    </p:embeddedFont>
    <p:embeddedFont>
      <p:font typeface="Canva Sans Bold" panose="020B0604020202020204" charset="0"/>
      <p:regular r:id="rId47"/>
    </p:embeddedFont>
    <p:embeddedFont>
      <p:font typeface="Norwester" panose="020B0604020202020204" charset="0"/>
      <p:regular r:id="rId48"/>
    </p:embeddedFont>
    <p:embeddedFont>
      <p:font typeface="Poppins Bold" panose="020B0604020202020204" charset="0"/>
      <p:regular r:id="rId49"/>
      <p:bold r:id="rId50"/>
    </p:embeddedFont>
    <p:embeddedFont>
      <p:font typeface="Proxima Nova 1" panose="020B0604020202020204" charset="0"/>
      <p:regular r:id="rId51"/>
    </p:embeddedFont>
    <p:embeddedFont>
      <p:font typeface="Proxima Nova 2" panose="020B0604020202020204" charset="0"/>
      <p:regular r:id="rId52"/>
    </p:embeddedFont>
    <p:embeddedFont>
      <p:font typeface="Proxima Nova 3" panose="020B0604020202020204" charset="0"/>
      <p:regular r:id="rId53"/>
    </p:embeddedFont>
    <p:embeddedFont>
      <p:font typeface="Proxima Nova 4" panose="020B0604020202020204" charset="0"/>
      <p:regular r:id="rId54"/>
    </p:embeddedFont>
    <p:embeddedFont>
      <p:font typeface="Proxima Nova 5" panose="020B0604020202020204" charset="0"/>
      <p:regular r:id="rId55"/>
    </p:embeddedFont>
    <p:embeddedFont>
      <p:font typeface="Proxima Nova 5 Bold" panose="020B0604020202020204" charset="0"/>
      <p:regular r:id="rId56"/>
    </p:embeddedFont>
    <p:embeddedFont>
      <p:font typeface="Proxima Nova 6" panose="020B0604020202020204" charset="0"/>
      <p:regular r:id="rId57"/>
    </p:embeddedFont>
    <p:embeddedFont>
      <p:font typeface="Proxima Nova 7" panose="020B0604020202020204" charset="0"/>
      <p:regular r:id="rId58"/>
    </p:embeddedFont>
    <p:embeddedFont>
      <p:font typeface="Proxima Nova 8" panose="020B0604020202020204" charset="0"/>
      <p:regular r:id="rId59"/>
    </p:embeddedFont>
    <p:embeddedFont>
      <p:font typeface="Proxima Nova 9" panose="020B0604020202020204"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448" autoAdjust="0"/>
  </p:normalViewPr>
  <p:slideViewPr>
    <p:cSldViewPr snapToGrid="0">
      <p:cViewPr varScale="1">
        <p:scale>
          <a:sx n="41" d="100"/>
          <a:sy n="41" d="100"/>
        </p:scale>
        <p:origin x="2454"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lang="cs-CZ"/>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fld id="{B7268E1E-0E44-426D-905E-8AD9B19D2182}" type="datetimeFigureOut">
              <a:rPr lang="cs-CZ" smtClean="0"/>
              <a:t>26.03.2025</a:t>
            </a:fld>
            <a:endParaRPr lang="cs-CZ"/>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lang="cs-CZ"/>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lang="cs-CZ"/>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34925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1" y="3305386"/>
            <a:ext cx="5355693" cy="3132694"/>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1" y="3305386"/>
            <a:ext cx="5229379" cy="3132694"/>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5734634" cy="3132694"/>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1" y="3305386"/>
            <a:ext cx="4888333" cy="3132694"/>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474663"/>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5077803" cy="5516510"/>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461963"/>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1" y="3305386"/>
            <a:ext cx="5254642" cy="5529421"/>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5077803" cy="3132694"/>
          </a:xfrm>
          <a:prstGeom prst="rect">
            <a:avLst/>
          </a:prstGeom>
        </p:spPr>
        <p:txBody>
          <a:bodyPr vert="horz" lIns="93177" tIns="46589" rIns="93177" bIns="46589" rtlCol="0"/>
          <a:lstStyle/>
          <a:p>
            <a:endParaRPr lang="en-US" dirty="0">
              <a:ea typeface="Calibri"/>
              <a:cs typeface="Calibri"/>
            </a:endParaRP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1" y="3305386"/>
            <a:ext cx="5355693" cy="3132694"/>
          </a:xfrm>
          <a:prstGeom prst="rect">
            <a:avLst/>
          </a:prstGeom>
        </p:spPr>
        <p:txBody>
          <a:bodyPr vert="horz" lIns="93177" tIns="46589" rIns="93177" bIns="46589" rtlCol="0"/>
          <a:lstStyle/>
          <a:p>
            <a:endParaRPr lang="en-US" dirty="0">
              <a:ea typeface="Calibri"/>
              <a:cs typeface="Calibri"/>
            </a:endParaRP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052513" y="6096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5393587" cy="3132694"/>
          </a:xfrm>
          <a:prstGeom prst="rect">
            <a:avLst/>
          </a:prstGeom>
        </p:spPr>
        <p:txBody>
          <a:bodyPr vert="horz" lIns="93177" tIns="46589" rIns="93177" bIns="46589" rtlCol="0"/>
          <a:lstStyle/>
          <a:p>
            <a:endParaRPr lang="en-US" dirty="0">
              <a:ea typeface="Calibri"/>
              <a:cs typeface="Calibri"/>
            </a:endParaRP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6150" y="608013"/>
            <a:ext cx="4641850" cy="2611437"/>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5469375" cy="3132694"/>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858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5216749" cy="3132694"/>
          </a:xfrm>
          <a:prstGeom prst="rect">
            <a:avLst/>
          </a:prstGeom>
        </p:spPr>
        <p:txBody>
          <a:bodyPr vert="horz" lIns="93177" tIns="46589" rIns="93177" bIns="46589" rtlCol="0"/>
          <a:lstStyle/>
          <a:p>
            <a:endParaRPr lang="en-US" dirty="0">
              <a:ea typeface="Calibri"/>
              <a:cs typeface="Calibri"/>
            </a:endParaRP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5860947" cy="3132694"/>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2288"/>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5494638" cy="3132694"/>
          </a:xfrm>
          <a:prstGeom prst="rect">
            <a:avLst/>
          </a:prstGeom>
        </p:spPr>
        <p:txBody>
          <a:bodyPr vert="horz" lIns="93177" tIns="46589" rIns="93177" bIns="46589" rtlCol="0"/>
          <a:lstStyle/>
          <a:p>
            <a:endParaRPr lang="en-US" dirty="0">
              <a:ea typeface="Calibri"/>
              <a:cs typeface="Calibri"/>
            </a:endParaRP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5330430" cy="3132694"/>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1" y="3305386"/>
            <a:ext cx="5128328" cy="3132694"/>
          </a:xfrm>
          <a:prstGeom prst="rect">
            <a:avLst/>
          </a:prstGeom>
        </p:spPr>
        <p:txBody>
          <a:bodyPr vert="horz" lIns="93177" tIns="46589" rIns="93177" bIns="46589" rtlCol="0"/>
          <a:lstStyle/>
          <a:p>
            <a:endParaRPr lang="en-US" dirty="0">
              <a:ea typeface="Calibri"/>
              <a:cs typeface="Calibri"/>
            </a:endParaRP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2288"/>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5343062" cy="5274939"/>
          </a:xfrm>
          <a:prstGeom prst="rect">
            <a:avLst/>
          </a:prstGeom>
        </p:spPr>
        <p:txBody>
          <a:bodyPr vert="horz" lIns="93177" tIns="46589" rIns="93177" bIns="46589" rtlCol="0"/>
          <a:lstStyle/>
          <a:p>
            <a:endParaRPr lang="en-US" dirty="0">
              <a:ea typeface="Calibri"/>
              <a:cs typeface="Calibri"/>
            </a:endParaRP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5557795" cy="3132694"/>
          </a:xfrm>
          <a:prstGeom prst="rect">
            <a:avLst/>
          </a:prstGeom>
        </p:spPr>
        <p:txBody>
          <a:bodyPr vert="horz" lIns="93177" tIns="46589" rIns="93177" bIns="46589" rtlCol="0"/>
          <a:lstStyle/>
          <a:p>
            <a:endParaRPr lang="en-US" dirty="0">
              <a:ea typeface="Calibri"/>
              <a:cs typeface="Calibri"/>
            </a:endParaRP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1" y="3305386"/>
            <a:ext cx="5254642" cy="5111624"/>
          </a:xfrm>
          <a:prstGeom prst="rect">
            <a:avLst/>
          </a:prstGeom>
        </p:spPr>
        <p:txBody>
          <a:bodyPr vert="horz" lIns="93177" tIns="46589" rIns="93177" bIns="46589" rtlCol="0"/>
          <a:lstStyle/>
          <a:p>
            <a:endParaRPr lang="en-US" dirty="0">
              <a:ea typeface="Calibri"/>
              <a:cs typeface="Calibri"/>
            </a:endParaRP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5153592" cy="3132694"/>
          </a:xfrm>
          <a:prstGeom prst="rect">
            <a:avLst/>
          </a:prstGeom>
        </p:spPr>
        <p:txBody>
          <a:bodyPr vert="horz" lIns="93177" tIns="46589" rIns="93177" bIns="46589" rtlCol="0"/>
          <a:lstStyle/>
          <a:p>
            <a:endParaRPr lang="en-US" dirty="0">
              <a:ea typeface="Calibri"/>
              <a:cs typeface="Calibri"/>
            </a:endParaRP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7"/>
            <a:ext cx="5380955" cy="5727196"/>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077913" y="522288"/>
            <a:ext cx="4640262"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1" y="3305387"/>
            <a:ext cx="5595688" cy="5287502"/>
          </a:xfrm>
          <a:prstGeom prst="rect">
            <a:avLst/>
          </a:prstGeom>
        </p:spPr>
        <p:txBody>
          <a:bodyPr vert="horz" lIns="93177" tIns="46589" rIns="93177" bIns="46589" rtlCol="0"/>
          <a:lstStyle/>
          <a:p>
            <a:r>
              <a:rPr lang="en-US" dirty="0"/>
              <a:t> </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03981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5456744" cy="3132694"/>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5545163" cy="3132694"/>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1" y="3305386"/>
            <a:ext cx="5545163" cy="5469704"/>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pPr defTabSz="931774"/>
            <a:endParaRPr>
              <a:solidFill>
                <a:prstClr val="black"/>
              </a:solidFill>
              <a:latin typeface="Calibri"/>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pPr defTabSz="931774"/>
            <a:r>
              <a:rPr lang="cs-CZ">
                <a:solidFill>
                  <a:prstClr val="black"/>
                </a:solidFill>
                <a:latin typeface="Calibri"/>
              </a:rPr>
              <a:t>1.7.2013</a:t>
            </a:r>
          </a:p>
        </p:txBody>
      </p:sp>
      <p:sp>
        <p:nvSpPr>
          <p:cNvPr id="4" name="Slide Image Placeholder 3"/>
          <p:cNvSpPr>
            <a:spLocks noGrp="1" noRot="1" noChangeAspect="1"/>
          </p:cNvSpPr>
          <p:nvPr>
            <p:ph type="sldImg" idx="2"/>
          </p:nvPr>
        </p:nvSpPr>
        <p:spPr>
          <a:xfrm>
            <a:off x="947738" y="34925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1" y="3305386"/>
            <a:ext cx="5823053" cy="5337753"/>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pPr defTabSz="931774"/>
            <a:endParaRPr>
              <a:solidFill>
                <a:prstClr val="black"/>
              </a:solidFill>
              <a:latin typeface="Calibri"/>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pPr defTabSz="931774"/>
            <a:r>
              <a:rPr lang="cs-CZ">
                <a:solidFill>
                  <a:prstClr val="black"/>
                </a:solidFill>
                <a:latin typeface="Calibri"/>
              </a:rPr>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31921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5368325" cy="5469704"/>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093788" y="436563"/>
            <a:ext cx="3735387" cy="2100262"/>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240007" y="2695312"/>
            <a:ext cx="6530386" cy="4262463"/>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5570426" cy="3132694"/>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838200"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5406218" cy="4244798"/>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4900965" cy="5802573"/>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7"/>
            <a:ext cx="5393587" cy="5086499"/>
          </a:xfrm>
          <a:prstGeom prst="rect">
            <a:avLst/>
          </a:prstGeom>
        </p:spPr>
        <p:txBody>
          <a:bodyPr vert="horz" lIns="93177" tIns="46589" rIns="93177" bIns="46589" rtlCol="0"/>
          <a:lstStyle/>
          <a:p>
            <a:endParaRPr lang="en-US" dirty="0"/>
          </a:p>
          <a:p>
            <a:endParaRPr lang="en-US" dirty="0"/>
          </a:p>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2288"/>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7"/>
            <a:ext cx="5519901" cy="5468091"/>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019175"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5027278" cy="5469704"/>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1" y="3305387"/>
            <a:ext cx="5532531" cy="5790010"/>
          </a:xfrm>
          <a:prstGeom prst="rect">
            <a:avLst/>
          </a:prstGeom>
        </p:spPr>
        <p:txBody>
          <a:bodyPr vert="horz" lIns="93177" tIns="46589" rIns="93177" bIns="46589" rtlCol="0"/>
          <a:lstStyle/>
          <a:p>
            <a:pPr marL="174708" indent="-174708">
              <a:buFontTx/>
              <a:buChar char="-"/>
            </a:pPr>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05251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5747265" cy="3132694"/>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576388" y="520700"/>
            <a:ext cx="3857625" cy="2170113"/>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530516" y="2863164"/>
            <a:ext cx="5583057" cy="5465909"/>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1" y="3305386"/>
            <a:ext cx="4762019" cy="3132694"/>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1" y="3305386"/>
            <a:ext cx="4663863" cy="5601570"/>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7"/>
            <a:ext cx="5620952" cy="4822682"/>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5863" y="420688"/>
            <a:ext cx="4638675" cy="2609850"/>
          </a:xfrm>
        </p:spPr>
      </p:sp>
      <p:sp>
        <p:nvSpPr>
          <p:cNvPr id="3" name="Notes Placeholder 2"/>
          <p:cNvSpPr>
            <a:spLocks noGrp="1"/>
          </p:cNvSpPr>
          <p:nvPr>
            <p:ph type="body" idx="1"/>
          </p:nvPr>
        </p:nvSpPr>
        <p:spPr>
          <a:xfrm>
            <a:off x="934720" y="3305386"/>
            <a:ext cx="4902412" cy="3132694"/>
          </a:xfrm>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1279922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2288"/>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5557795" cy="5136750"/>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028700" y="608013"/>
            <a:ext cx="4641850" cy="2611437"/>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1" y="3305386"/>
            <a:ext cx="5646214" cy="5702072"/>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7738" y="522288"/>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1" y="3305386"/>
            <a:ext cx="5292536" cy="3132694"/>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24.png"/><Relationship Id="rId2" Type="http://schemas.openxmlformats.org/officeDocument/2006/relationships/notesSlide" Target="../notesSlides/notesSlide10.xml"/><Relationship Id="rId16"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22.png"/><Relationship Id="rId10" Type="http://schemas.openxmlformats.org/officeDocument/2006/relationships/image" Target="../media/image43.png"/><Relationship Id="rId19" Type="http://schemas.openxmlformats.org/officeDocument/2006/relationships/image" Target="../media/image49.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24.png"/><Relationship Id="rId4" Type="http://schemas.openxmlformats.org/officeDocument/2006/relationships/image" Target="../media/image53.png"/><Relationship Id="rId9" Type="http://schemas.openxmlformats.org/officeDocument/2006/relationships/image" Target="../media/image35.svg"/></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57.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9.png"/><Relationship Id="rId4" Type="http://schemas.openxmlformats.org/officeDocument/2006/relationships/image" Target="../media/image58.sv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slideLayout" Target="../slideLayouts/slideLayout7.xml"/><Relationship Id="rId7" Type="http://schemas.openxmlformats.org/officeDocument/2006/relationships/image" Target="../media/image6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60.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68.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64.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6.sv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jpeg"/><Relationship Id="rId18" Type="http://schemas.openxmlformats.org/officeDocument/2006/relationships/image" Target="../media/image87.png"/><Relationship Id="rId3" Type="http://schemas.openxmlformats.org/officeDocument/2006/relationships/image" Target="../media/image1.png"/><Relationship Id="rId21" Type="http://schemas.openxmlformats.org/officeDocument/2006/relationships/image" Target="../media/image90.svg"/><Relationship Id="rId7" Type="http://schemas.openxmlformats.org/officeDocument/2006/relationships/image" Target="../media/image76.jpeg"/><Relationship Id="rId12" Type="http://schemas.openxmlformats.org/officeDocument/2006/relationships/image" Target="../media/image81.jpeg"/><Relationship Id="rId17" Type="http://schemas.openxmlformats.org/officeDocument/2006/relationships/image" Target="../media/image86.svg"/><Relationship Id="rId2" Type="http://schemas.openxmlformats.org/officeDocument/2006/relationships/notesSlide" Target="../notesSlides/notesSlide23.xml"/><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5.jpeg"/><Relationship Id="rId11" Type="http://schemas.openxmlformats.org/officeDocument/2006/relationships/image" Target="../media/image80.png"/><Relationship Id="rId5" Type="http://schemas.openxmlformats.org/officeDocument/2006/relationships/image" Target="../media/image74.jpeg"/><Relationship Id="rId15" Type="http://schemas.openxmlformats.org/officeDocument/2006/relationships/image" Target="../media/image84.jpeg"/><Relationship Id="rId10" Type="http://schemas.openxmlformats.org/officeDocument/2006/relationships/image" Target="../media/image79.jpeg"/><Relationship Id="rId19" Type="http://schemas.openxmlformats.org/officeDocument/2006/relationships/image" Target="../media/image88.sv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jpeg"/></Relationships>
</file>

<file path=ppt/slides/_rels/slide2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3.svg"/><Relationship Id="rId11" Type="http://schemas.openxmlformats.org/officeDocument/2006/relationships/image" Target="../media/image98.sv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svg"/></Relationships>
</file>

<file path=ppt/slides/_rels/slide25.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1.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25.xml"/><Relationship Id="rId16" Type="http://schemas.openxmlformats.org/officeDocument/2006/relationships/image" Target="../media/image109.sv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04.png"/><Relationship Id="rId5" Type="http://schemas.openxmlformats.org/officeDocument/2006/relationships/image" Target="../media/image47.png"/><Relationship Id="rId15" Type="http://schemas.openxmlformats.org/officeDocument/2006/relationships/image" Target="../media/image108.png"/><Relationship Id="rId10" Type="http://schemas.openxmlformats.org/officeDocument/2006/relationships/image" Target="../media/image103.png"/><Relationship Id="rId4" Type="http://schemas.openxmlformats.org/officeDocument/2006/relationships/image" Target="../media/image46.png"/><Relationship Id="rId9" Type="http://schemas.openxmlformats.org/officeDocument/2006/relationships/image" Target="../media/image102.png"/><Relationship Id="rId14" Type="http://schemas.openxmlformats.org/officeDocument/2006/relationships/image" Target="../media/image107.sv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6.sv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hyperlink" Target="https://ig.ny.gov/news/oig-releases-report-workers-compensation-claims-doccs-0" TargetMode="External"/><Relationship Id="rId4" Type="http://schemas.openxmlformats.org/officeDocument/2006/relationships/image" Target="../media/image110.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1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64.svg"/><Relationship Id="rId4" Type="http://schemas.openxmlformats.org/officeDocument/2006/relationships/image" Target="../media/image117.jpeg"/><Relationship Id="rId9"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hyperlink" Target="https://doccs.ny.gov/system/files/documents/2021/02/2019-security-staffing-report.pdf" TargetMode="External"/><Relationship Id="rId4" Type="http://schemas.openxmlformats.org/officeDocument/2006/relationships/image" Target="../media/image118.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3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png"/><Relationship Id="rId7" Type="http://schemas.openxmlformats.org/officeDocument/2006/relationships/image" Target="../media/image124.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26.sv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3.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hyperlink" Target="https://kayakingpuertorico.com" TargetMode="External"/><Relationship Id="rId5" Type="http://schemas.openxmlformats.org/officeDocument/2006/relationships/image" Target="../media/image132.png"/><Relationship Id="rId4" Type="http://schemas.openxmlformats.org/officeDocument/2006/relationships/image" Target="../media/image13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image" Target="../media/image134.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36.jpeg"/></Relationships>
</file>

<file path=ppt/slides/_rels/slide39.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png"/><Relationship Id="rId7" Type="http://schemas.openxmlformats.org/officeDocument/2006/relationships/image" Target="../media/image14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39.jpeg"/><Relationship Id="rId5" Type="http://schemas.openxmlformats.org/officeDocument/2006/relationships/image" Target="../media/image138.svg"/><Relationship Id="rId10" Type="http://schemas.openxmlformats.org/officeDocument/2006/relationships/image" Target="../media/image143.svg"/><Relationship Id="rId4" Type="http://schemas.openxmlformats.org/officeDocument/2006/relationships/image" Target="../media/image137.png"/><Relationship Id="rId9" Type="http://schemas.openxmlformats.org/officeDocument/2006/relationships/image" Target="../media/image142.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sv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jpe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svg"/><Relationship Id="rId3" Type="http://schemas.openxmlformats.org/officeDocument/2006/relationships/image" Target="../media/image1.png"/><Relationship Id="rId7" Type="http://schemas.openxmlformats.org/officeDocument/2006/relationships/image" Target="../media/image147.svg"/><Relationship Id="rId12" Type="http://schemas.openxmlformats.org/officeDocument/2006/relationships/image" Target="../media/image152.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46.png"/><Relationship Id="rId11" Type="http://schemas.openxmlformats.org/officeDocument/2006/relationships/image" Target="../media/image151.sv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svg"/><Relationship Id="rId14" Type="http://schemas.openxmlformats.org/officeDocument/2006/relationships/image" Target="../media/image154.png"/></Relationships>
</file>

<file path=ppt/slides/_rels/slide41.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png"/><Relationship Id="rId7" Type="http://schemas.openxmlformats.org/officeDocument/2006/relationships/image" Target="../media/image158.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png"/></Relationships>
</file>

<file path=ppt/slides/_rels/slide42.xml.rels><?xml version="1.0" encoding="UTF-8" standalone="yes"?>
<Relationships xmlns="http://schemas.openxmlformats.org/package/2006/relationships"><Relationship Id="rId8" Type="http://schemas.openxmlformats.org/officeDocument/2006/relationships/image" Target="../media/image167.svg"/><Relationship Id="rId3" Type="http://schemas.openxmlformats.org/officeDocument/2006/relationships/image" Target="../media/image1.png"/><Relationship Id="rId7" Type="http://schemas.openxmlformats.org/officeDocument/2006/relationships/image" Target="../media/image166.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65.svg"/><Relationship Id="rId5" Type="http://schemas.openxmlformats.org/officeDocument/2006/relationships/image" Target="../media/image164.png"/><Relationship Id="rId10" Type="http://schemas.openxmlformats.org/officeDocument/2006/relationships/image" Target="../media/image169.svg"/><Relationship Id="rId4" Type="http://schemas.openxmlformats.org/officeDocument/2006/relationships/image" Target="../media/image163.png"/><Relationship Id="rId9" Type="http://schemas.openxmlformats.org/officeDocument/2006/relationships/image" Target="../media/image168.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24.png"/><Relationship Id="rId4" Type="http://schemas.openxmlformats.org/officeDocument/2006/relationships/image" Target="../media/image35.svg"/></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hyperlink" Target="https://ig.ny.gov/news/welfare-inspector-general-releases-2024-annual-report" TargetMode="External"/><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9.sv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2.sv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22.pn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54973"/>
        </a:solidFill>
        <a:effectLst/>
      </p:bgPr>
    </p:bg>
    <p:spTree>
      <p:nvGrpSpPr>
        <p:cNvPr id="1" name=""/>
        <p:cNvGrpSpPr/>
        <p:nvPr/>
      </p:nvGrpSpPr>
      <p:grpSpPr>
        <a:xfrm>
          <a:off x="0" y="0"/>
          <a:ext cx="0" cy="0"/>
          <a:chOff x="0" y="0"/>
          <a:chExt cx="0" cy="0"/>
        </a:xfrm>
      </p:grpSpPr>
      <p:sp>
        <p:nvSpPr>
          <p:cNvPr id="2" name="Freeform 2"/>
          <p:cNvSpPr/>
          <p:nvPr/>
        </p:nvSpPr>
        <p:spPr>
          <a:xfrm>
            <a:off x="2866560" y="225293"/>
            <a:ext cx="3848628" cy="1924314"/>
          </a:xfrm>
          <a:custGeom>
            <a:avLst/>
            <a:gdLst/>
            <a:ahLst/>
            <a:cxnLst/>
            <a:rect l="l" t="t" r="r" b="b"/>
            <a:pathLst>
              <a:path w="3848628" h="1924314">
                <a:moveTo>
                  <a:pt x="0" y="0"/>
                </a:moveTo>
                <a:lnTo>
                  <a:pt x="3848629" y="0"/>
                </a:lnTo>
                <a:lnTo>
                  <a:pt x="3848629" y="1924314"/>
                </a:lnTo>
                <a:lnTo>
                  <a:pt x="0" y="1924314"/>
                </a:lnTo>
                <a:lnTo>
                  <a:pt x="0" y="0"/>
                </a:lnTo>
                <a:close/>
              </a:path>
            </a:pathLst>
          </a:custGeom>
          <a:blipFill>
            <a:blip r:embed="rId3"/>
            <a:stretch>
              <a:fillRect/>
            </a:stretch>
          </a:blipFill>
        </p:spPr>
        <p:txBody>
          <a:bodyPr/>
          <a:lstStyle/>
          <a:p>
            <a:endParaRPr lang="en-US"/>
          </a:p>
        </p:txBody>
      </p:sp>
      <p:sp>
        <p:nvSpPr>
          <p:cNvPr id="3" name="Freeform 3"/>
          <p:cNvSpPr/>
          <p:nvPr/>
        </p:nvSpPr>
        <p:spPr>
          <a:xfrm>
            <a:off x="9448000" y="-1724262"/>
            <a:ext cx="9704957" cy="12011262"/>
          </a:xfrm>
          <a:custGeom>
            <a:avLst/>
            <a:gdLst/>
            <a:ahLst/>
            <a:cxnLst/>
            <a:rect l="l" t="t" r="r" b="b"/>
            <a:pathLst>
              <a:path w="9704957" h="12011262">
                <a:moveTo>
                  <a:pt x="0" y="0"/>
                </a:moveTo>
                <a:lnTo>
                  <a:pt x="9704956" y="0"/>
                </a:lnTo>
                <a:lnTo>
                  <a:pt x="9704956" y="12011262"/>
                </a:lnTo>
                <a:lnTo>
                  <a:pt x="0" y="12011262"/>
                </a:lnTo>
                <a:lnTo>
                  <a:pt x="0" y="0"/>
                </a:lnTo>
                <a:close/>
              </a:path>
            </a:pathLst>
          </a:custGeom>
          <a:blipFill>
            <a:blip r:embed="rId4"/>
            <a:stretch>
              <a:fillRect l="-19748" r="-66013"/>
            </a:stretch>
          </a:blipFill>
        </p:spPr>
        <p:txBody>
          <a:bodyPr/>
          <a:lstStyle/>
          <a:p>
            <a:endParaRPr lang="en-US"/>
          </a:p>
        </p:txBody>
      </p:sp>
      <p:sp>
        <p:nvSpPr>
          <p:cNvPr id="4" name="TextBox 4"/>
          <p:cNvSpPr txBox="1"/>
          <p:nvPr/>
        </p:nvSpPr>
        <p:spPr>
          <a:xfrm>
            <a:off x="687180" y="2141360"/>
            <a:ext cx="8234051" cy="3418713"/>
          </a:xfrm>
          <a:prstGeom prst="rect">
            <a:avLst/>
          </a:prstGeom>
        </p:spPr>
        <p:txBody>
          <a:bodyPr lIns="0" tIns="0" rIns="0" bIns="0" rtlCol="0" anchor="t">
            <a:spAutoFit/>
          </a:bodyPr>
          <a:lstStyle/>
          <a:p>
            <a:pPr algn="ctr">
              <a:lnSpc>
                <a:spcPts val="6846"/>
              </a:lnSpc>
            </a:pPr>
            <a:r>
              <a:rPr lang="en-US" sz="4200" b="1">
                <a:solidFill>
                  <a:srgbClr val="F2A900"/>
                </a:solidFill>
                <a:latin typeface="Proxima Nova 1"/>
                <a:ea typeface="Proxima Nova 1"/>
                <a:cs typeface="Proxima Nova 1"/>
                <a:sym typeface="Proxima Nova 1"/>
              </a:rPr>
              <a:t>Monitoring Risks </a:t>
            </a:r>
          </a:p>
          <a:p>
            <a:pPr algn="ctr">
              <a:lnSpc>
                <a:spcPts val="6846"/>
              </a:lnSpc>
            </a:pPr>
            <a:r>
              <a:rPr lang="en-US" sz="4200" b="1">
                <a:solidFill>
                  <a:srgbClr val="EFF6FB"/>
                </a:solidFill>
                <a:latin typeface="Proxima Nova 1"/>
                <a:ea typeface="Proxima Nova 1"/>
                <a:cs typeface="Proxima Nova 1"/>
                <a:sym typeface="Proxima Nova 1"/>
              </a:rPr>
              <a:t>and </a:t>
            </a:r>
          </a:p>
          <a:p>
            <a:pPr algn="ctr">
              <a:lnSpc>
                <a:spcPts val="6846"/>
              </a:lnSpc>
            </a:pPr>
            <a:r>
              <a:rPr lang="en-US" sz="4200" b="1">
                <a:solidFill>
                  <a:srgbClr val="F2A900"/>
                </a:solidFill>
                <a:latin typeface="Proxima Nova 1"/>
                <a:ea typeface="Proxima Nova 1"/>
                <a:cs typeface="Proxima Nova 1"/>
                <a:sym typeface="Proxima Nova 1"/>
              </a:rPr>
              <a:t>Identifying Fraud </a:t>
            </a:r>
          </a:p>
          <a:p>
            <a:pPr algn="ctr">
              <a:lnSpc>
                <a:spcPts val="6846"/>
              </a:lnSpc>
            </a:pPr>
            <a:r>
              <a:rPr lang="en-US" sz="4200" b="1">
                <a:solidFill>
                  <a:srgbClr val="EFF6FB"/>
                </a:solidFill>
                <a:latin typeface="Proxima Nova 1"/>
                <a:ea typeface="Proxima Nova 1"/>
                <a:cs typeface="Proxima Nova 1"/>
                <a:sym typeface="Proxima Nova 1"/>
              </a:rPr>
              <a:t>Within New York State Agencies</a:t>
            </a:r>
          </a:p>
        </p:txBody>
      </p:sp>
      <p:sp>
        <p:nvSpPr>
          <p:cNvPr id="5" name="TextBox 5"/>
          <p:cNvSpPr txBox="1"/>
          <p:nvPr/>
        </p:nvSpPr>
        <p:spPr>
          <a:xfrm>
            <a:off x="2005863" y="9119544"/>
            <a:ext cx="5434351" cy="1018540"/>
          </a:xfrm>
          <a:prstGeom prst="rect">
            <a:avLst/>
          </a:prstGeom>
        </p:spPr>
        <p:txBody>
          <a:bodyPr lIns="0" tIns="0" rIns="0" bIns="0" rtlCol="0" anchor="t">
            <a:spAutoFit/>
          </a:bodyPr>
          <a:lstStyle/>
          <a:p>
            <a:pPr algn="ctr">
              <a:lnSpc>
                <a:spcPts val="2800"/>
              </a:lnSpc>
            </a:pPr>
            <a:r>
              <a:rPr lang="en-US" sz="2000" spc="40">
                <a:solidFill>
                  <a:srgbClr val="F2A900"/>
                </a:solidFill>
                <a:latin typeface="Proxima Nova 2"/>
                <a:ea typeface="Proxima Nova 2"/>
                <a:cs typeface="Proxima Nova 2"/>
                <a:sym typeface="Proxima Nova 2"/>
              </a:rPr>
              <a:t>New York State Internal Controls Association</a:t>
            </a:r>
          </a:p>
          <a:p>
            <a:pPr algn="ctr">
              <a:lnSpc>
                <a:spcPts val="2800"/>
              </a:lnSpc>
            </a:pPr>
            <a:r>
              <a:rPr lang="en-US" sz="2000" spc="40">
                <a:solidFill>
                  <a:srgbClr val="FFFFFF"/>
                </a:solidFill>
                <a:latin typeface="Proxima Nova 3"/>
                <a:ea typeface="Proxima Nova 3"/>
                <a:cs typeface="Proxima Nova 3"/>
                <a:sym typeface="Proxima Nova 3"/>
              </a:rPr>
              <a:t>March 2025</a:t>
            </a:r>
          </a:p>
          <a:p>
            <a:pPr marL="0" lvl="0" indent="0" algn="ctr">
              <a:lnSpc>
                <a:spcPts val="2520"/>
              </a:lnSpc>
              <a:spcBef>
                <a:spcPct val="0"/>
              </a:spcBef>
            </a:pPr>
            <a:r>
              <a:rPr lang="en-US" sz="1800" spc="36">
                <a:solidFill>
                  <a:srgbClr val="FFFFFF"/>
                </a:solidFill>
                <a:latin typeface="Proxima Nova 3"/>
                <a:ea typeface="Proxima Nova 3"/>
                <a:cs typeface="Proxima Nova 3"/>
                <a:sym typeface="Proxima Nova 3"/>
              </a:rPr>
              <a:t>For Educational Purposes Only</a:t>
            </a:r>
          </a:p>
        </p:txBody>
      </p:sp>
      <p:sp>
        <p:nvSpPr>
          <p:cNvPr id="6" name="TextBox 6"/>
          <p:cNvSpPr txBox="1"/>
          <p:nvPr/>
        </p:nvSpPr>
        <p:spPr>
          <a:xfrm>
            <a:off x="1028700" y="6714528"/>
            <a:ext cx="3303133" cy="1054100"/>
          </a:xfrm>
          <a:prstGeom prst="rect">
            <a:avLst/>
          </a:prstGeom>
        </p:spPr>
        <p:txBody>
          <a:bodyPr lIns="0" tIns="0" rIns="0" bIns="0" rtlCol="0" anchor="t">
            <a:spAutoFit/>
          </a:bodyPr>
          <a:lstStyle/>
          <a:p>
            <a:pPr algn="ctr">
              <a:lnSpc>
                <a:spcPts val="2800"/>
              </a:lnSpc>
            </a:pPr>
            <a:r>
              <a:rPr lang="en-US" sz="2000" spc="40">
                <a:solidFill>
                  <a:srgbClr val="F2A900"/>
                </a:solidFill>
                <a:latin typeface="Proxima Nova 2"/>
                <a:ea typeface="Proxima Nova 2"/>
                <a:cs typeface="Proxima Nova 2"/>
                <a:sym typeface="Proxima Nova 2"/>
              </a:rPr>
              <a:t>Katie Q. McCutcheon</a:t>
            </a:r>
          </a:p>
          <a:p>
            <a:pPr algn="ctr">
              <a:lnSpc>
                <a:spcPts val="2800"/>
              </a:lnSpc>
            </a:pPr>
            <a:r>
              <a:rPr lang="en-US" sz="2000" spc="40">
                <a:solidFill>
                  <a:srgbClr val="FFFFFF"/>
                </a:solidFill>
                <a:latin typeface="Proxima Nova 4"/>
                <a:ea typeface="Proxima Nova 4"/>
                <a:cs typeface="Proxima Nova 4"/>
                <a:sym typeface="Proxima Nova 4"/>
              </a:rPr>
              <a:t>Deputy Chief Counsel</a:t>
            </a:r>
          </a:p>
          <a:p>
            <a:pPr marL="0" lvl="0" indent="0" algn="ctr">
              <a:lnSpc>
                <a:spcPts val="2800"/>
              </a:lnSpc>
              <a:spcBef>
                <a:spcPct val="0"/>
              </a:spcBef>
            </a:pPr>
            <a:r>
              <a:rPr lang="en-US" sz="2000" spc="40">
                <a:solidFill>
                  <a:srgbClr val="FFFFFF"/>
                </a:solidFill>
                <a:latin typeface="Proxima Nova 4"/>
                <a:ea typeface="Proxima Nova 4"/>
                <a:cs typeface="Proxima Nova 4"/>
                <a:sym typeface="Proxima Nova 4"/>
              </a:rPr>
              <a:t>Director of Training</a:t>
            </a:r>
          </a:p>
        </p:txBody>
      </p:sp>
      <p:sp>
        <p:nvSpPr>
          <p:cNvPr id="7" name="TextBox 7"/>
          <p:cNvSpPr txBox="1"/>
          <p:nvPr/>
        </p:nvSpPr>
        <p:spPr>
          <a:xfrm>
            <a:off x="5492066" y="6714528"/>
            <a:ext cx="2856071" cy="1054100"/>
          </a:xfrm>
          <a:prstGeom prst="rect">
            <a:avLst/>
          </a:prstGeom>
        </p:spPr>
        <p:txBody>
          <a:bodyPr lIns="0" tIns="0" rIns="0" bIns="0" rtlCol="0" anchor="t">
            <a:spAutoFit/>
          </a:bodyPr>
          <a:lstStyle/>
          <a:p>
            <a:pPr algn="ctr">
              <a:lnSpc>
                <a:spcPts val="2800"/>
              </a:lnSpc>
              <a:spcBef>
                <a:spcPct val="0"/>
              </a:spcBef>
            </a:pPr>
            <a:r>
              <a:rPr lang="en-US" sz="2000" spc="40">
                <a:solidFill>
                  <a:srgbClr val="F2A900"/>
                </a:solidFill>
                <a:latin typeface="Proxima Nova 2"/>
                <a:ea typeface="Proxima Nova 2"/>
                <a:cs typeface="Proxima Nova 2"/>
                <a:sym typeface="Proxima Nova 2"/>
              </a:rPr>
              <a:t>Erin Bach</a:t>
            </a:r>
          </a:p>
          <a:p>
            <a:pPr algn="ctr">
              <a:lnSpc>
                <a:spcPts val="2800"/>
              </a:lnSpc>
              <a:spcBef>
                <a:spcPct val="0"/>
              </a:spcBef>
            </a:pPr>
            <a:r>
              <a:rPr lang="en-US" sz="2000" spc="40">
                <a:solidFill>
                  <a:srgbClr val="FFFFFF"/>
                </a:solidFill>
                <a:latin typeface="Proxima Nova 4"/>
                <a:ea typeface="Proxima Nova 4"/>
                <a:cs typeface="Proxima Nova 4"/>
                <a:sym typeface="Proxima Nova 4"/>
              </a:rPr>
              <a:t>Confidential Investigator</a:t>
            </a:r>
          </a:p>
          <a:p>
            <a:pPr algn="ctr">
              <a:lnSpc>
                <a:spcPts val="2800"/>
              </a:lnSpc>
              <a:spcBef>
                <a:spcPct val="0"/>
              </a:spcBef>
            </a:pPr>
            <a:r>
              <a:rPr lang="en-US" sz="2000" spc="40">
                <a:solidFill>
                  <a:srgbClr val="FFFFFF"/>
                </a:solidFill>
                <a:latin typeface="Proxima Nova 4"/>
                <a:ea typeface="Proxima Nova 4"/>
                <a:cs typeface="Proxima Nova 4"/>
                <a:sym typeface="Proxima Nova 4"/>
              </a:rPr>
              <a:t>Internal Controls Officer</a:t>
            </a:r>
          </a:p>
        </p:txBody>
      </p:sp>
      <p:sp>
        <p:nvSpPr>
          <p:cNvPr id="8" name="TextBox 8"/>
          <p:cNvSpPr txBox="1"/>
          <p:nvPr/>
        </p:nvSpPr>
        <p:spPr>
          <a:xfrm>
            <a:off x="3943508" y="6275941"/>
            <a:ext cx="1667709" cy="349250"/>
          </a:xfrm>
          <a:prstGeom prst="rect">
            <a:avLst/>
          </a:prstGeom>
        </p:spPr>
        <p:txBody>
          <a:bodyPr lIns="0" tIns="0" rIns="0" bIns="0" rtlCol="0" anchor="t">
            <a:spAutoFit/>
          </a:bodyPr>
          <a:lstStyle/>
          <a:p>
            <a:pPr algn="ctr">
              <a:lnSpc>
                <a:spcPts val="2800"/>
              </a:lnSpc>
              <a:spcBef>
                <a:spcPct val="0"/>
              </a:spcBef>
            </a:pPr>
            <a:r>
              <a:rPr lang="en-US" sz="2000" spc="40">
                <a:solidFill>
                  <a:srgbClr val="FFFFFF"/>
                </a:solidFill>
                <a:latin typeface="Proxima Nova 2"/>
                <a:ea typeface="Proxima Nova 2"/>
                <a:cs typeface="Proxima Nova 2"/>
                <a:sym typeface="Proxima Nova 2"/>
              </a:rPr>
              <a:t>Presented By:</a:t>
            </a:r>
          </a:p>
        </p:txBody>
      </p:sp>
      <p:sp>
        <p:nvSpPr>
          <p:cNvPr id="9" name="TextBox 9"/>
          <p:cNvSpPr txBox="1"/>
          <p:nvPr/>
        </p:nvSpPr>
        <p:spPr>
          <a:xfrm>
            <a:off x="3071473" y="7986829"/>
            <a:ext cx="3303133" cy="701675"/>
          </a:xfrm>
          <a:prstGeom prst="rect">
            <a:avLst/>
          </a:prstGeom>
        </p:spPr>
        <p:txBody>
          <a:bodyPr lIns="0" tIns="0" rIns="0" bIns="0" rtlCol="0" anchor="t">
            <a:spAutoFit/>
          </a:bodyPr>
          <a:lstStyle/>
          <a:p>
            <a:pPr algn="ctr">
              <a:lnSpc>
                <a:spcPts val="2800"/>
              </a:lnSpc>
            </a:pPr>
            <a:r>
              <a:rPr lang="en-US" sz="2000" spc="40">
                <a:solidFill>
                  <a:srgbClr val="F2A900"/>
                </a:solidFill>
                <a:latin typeface="Proxima Nova 2"/>
                <a:ea typeface="Proxima Nova 2"/>
                <a:cs typeface="Proxima Nova 2"/>
                <a:sym typeface="Proxima Nova 2"/>
              </a:rPr>
              <a:t>Katherine Rizzo</a:t>
            </a:r>
          </a:p>
          <a:p>
            <a:pPr algn="ctr">
              <a:lnSpc>
                <a:spcPts val="2800"/>
              </a:lnSpc>
            </a:pPr>
            <a:r>
              <a:rPr lang="en-US" sz="2000" spc="40">
                <a:solidFill>
                  <a:srgbClr val="FFFFFF"/>
                </a:solidFill>
                <a:latin typeface="Proxima Nova 4"/>
                <a:ea typeface="Proxima Nova 4"/>
                <a:cs typeface="Proxima Nova 4"/>
                <a:sym typeface="Proxima Nova 4"/>
              </a:rPr>
              <a:t>Senior Investigative Auditor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54973"/>
        </a:solidFill>
        <a:effectLst/>
      </p:bgPr>
    </p:bg>
    <p:spTree>
      <p:nvGrpSpPr>
        <p:cNvPr id="1" name=""/>
        <p:cNvGrpSpPr/>
        <p:nvPr/>
      </p:nvGrpSpPr>
      <p:grpSpPr>
        <a:xfrm>
          <a:off x="0" y="0"/>
          <a:ext cx="0" cy="0"/>
          <a:chOff x="0" y="0"/>
          <a:chExt cx="0" cy="0"/>
        </a:xfrm>
      </p:grpSpPr>
      <p:sp>
        <p:nvSpPr>
          <p:cNvPr id="2" name="Freeform 2"/>
          <p:cNvSpPr/>
          <p:nvPr/>
        </p:nvSpPr>
        <p:spPr>
          <a:xfrm>
            <a:off x="4376363" y="2921001"/>
            <a:ext cx="2020851" cy="2064782"/>
          </a:xfrm>
          <a:custGeom>
            <a:avLst/>
            <a:gdLst/>
            <a:ahLst/>
            <a:cxnLst/>
            <a:rect l="l" t="t" r="r" b="b"/>
            <a:pathLst>
              <a:path w="2020851" h="2064782">
                <a:moveTo>
                  <a:pt x="0" y="0"/>
                </a:moveTo>
                <a:lnTo>
                  <a:pt x="2020851" y="0"/>
                </a:lnTo>
                <a:lnTo>
                  <a:pt x="2020851" y="2064782"/>
                </a:lnTo>
                <a:lnTo>
                  <a:pt x="0" y="2064782"/>
                </a:lnTo>
                <a:lnTo>
                  <a:pt x="0" y="0"/>
                </a:lnTo>
                <a:close/>
              </a:path>
            </a:pathLst>
          </a:custGeom>
          <a:blipFill>
            <a:blip r:embed="rId3"/>
            <a:stretch>
              <a:fillRect l="-1086" r="-1087"/>
            </a:stretch>
          </a:blipFill>
        </p:spPr>
        <p:txBody>
          <a:bodyPr/>
          <a:lstStyle/>
          <a:p>
            <a:endParaRPr lang="en-US"/>
          </a:p>
        </p:txBody>
      </p:sp>
      <p:sp>
        <p:nvSpPr>
          <p:cNvPr id="3" name="Freeform 3"/>
          <p:cNvSpPr/>
          <p:nvPr/>
        </p:nvSpPr>
        <p:spPr>
          <a:xfrm>
            <a:off x="9346579" y="2901473"/>
            <a:ext cx="2020851" cy="2064782"/>
          </a:xfrm>
          <a:custGeom>
            <a:avLst/>
            <a:gdLst/>
            <a:ahLst/>
            <a:cxnLst/>
            <a:rect l="l" t="t" r="r" b="b"/>
            <a:pathLst>
              <a:path w="2020851" h="2064782">
                <a:moveTo>
                  <a:pt x="0" y="0"/>
                </a:moveTo>
                <a:lnTo>
                  <a:pt x="2020851" y="0"/>
                </a:lnTo>
                <a:lnTo>
                  <a:pt x="2020851" y="2064782"/>
                </a:lnTo>
                <a:lnTo>
                  <a:pt x="0" y="2064782"/>
                </a:lnTo>
                <a:lnTo>
                  <a:pt x="0" y="0"/>
                </a:lnTo>
                <a:close/>
              </a:path>
            </a:pathLst>
          </a:custGeom>
          <a:blipFill>
            <a:blip r:embed="rId4"/>
            <a:stretch>
              <a:fillRect l="-1086" r="-1087"/>
            </a:stretch>
          </a:blipFill>
        </p:spPr>
        <p:txBody>
          <a:bodyPr/>
          <a:lstStyle/>
          <a:p>
            <a:endParaRPr lang="en-US"/>
          </a:p>
        </p:txBody>
      </p:sp>
      <p:sp>
        <p:nvSpPr>
          <p:cNvPr id="4" name="Freeform 4"/>
          <p:cNvSpPr/>
          <p:nvPr/>
        </p:nvSpPr>
        <p:spPr>
          <a:xfrm>
            <a:off x="1854802" y="2380033"/>
            <a:ext cx="14640211" cy="19050"/>
          </a:xfrm>
          <a:custGeom>
            <a:avLst/>
            <a:gdLst/>
            <a:ahLst/>
            <a:cxnLst/>
            <a:rect l="l" t="t" r="r" b="b"/>
            <a:pathLst>
              <a:path w="14640211" h="19050">
                <a:moveTo>
                  <a:pt x="0" y="0"/>
                </a:moveTo>
                <a:lnTo>
                  <a:pt x="14640211" y="0"/>
                </a:lnTo>
                <a:lnTo>
                  <a:pt x="14640211" y="19050"/>
                </a:lnTo>
                <a:lnTo>
                  <a:pt x="0" y="190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1890999" y="2901473"/>
            <a:ext cx="2020851" cy="2064782"/>
          </a:xfrm>
          <a:custGeom>
            <a:avLst/>
            <a:gdLst/>
            <a:ahLst/>
            <a:cxnLst/>
            <a:rect l="l" t="t" r="r" b="b"/>
            <a:pathLst>
              <a:path w="2020851" h="2064782">
                <a:moveTo>
                  <a:pt x="0" y="0"/>
                </a:moveTo>
                <a:lnTo>
                  <a:pt x="2020851" y="0"/>
                </a:lnTo>
                <a:lnTo>
                  <a:pt x="2020851" y="2064782"/>
                </a:lnTo>
                <a:lnTo>
                  <a:pt x="0" y="2064782"/>
                </a:lnTo>
                <a:lnTo>
                  <a:pt x="0" y="0"/>
                </a:lnTo>
                <a:close/>
              </a:path>
            </a:pathLst>
          </a:custGeom>
          <a:blipFill>
            <a:blip r:embed="rId7"/>
            <a:stretch>
              <a:fillRect l="-1086" r="-1087"/>
            </a:stretch>
          </a:blipFill>
        </p:spPr>
        <p:txBody>
          <a:bodyPr/>
          <a:lstStyle/>
          <a:p>
            <a:endParaRPr lang="en-US"/>
          </a:p>
        </p:txBody>
      </p:sp>
      <p:sp>
        <p:nvSpPr>
          <p:cNvPr id="6" name="Freeform 6"/>
          <p:cNvSpPr/>
          <p:nvPr/>
        </p:nvSpPr>
        <p:spPr>
          <a:xfrm>
            <a:off x="11966936" y="5290106"/>
            <a:ext cx="2020851" cy="2064782"/>
          </a:xfrm>
          <a:custGeom>
            <a:avLst/>
            <a:gdLst/>
            <a:ahLst/>
            <a:cxnLst/>
            <a:rect l="l" t="t" r="r" b="b"/>
            <a:pathLst>
              <a:path w="2020851" h="2064782">
                <a:moveTo>
                  <a:pt x="0" y="0"/>
                </a:moveTo>
                <a:lnTo>
                  <a:pt x="2020851" y="0"/>
                </a:lnTo>
                <a:lnTo>
                  <a:pt x="2020851" y="2064782"/>
                </a:lnTo>
                <a:lnTo>
                  <a:pt x="0" y="2064782"/>
                </a:lnTo>
                <a:lnTo>
                  <a:pt x="0" y="0"/>
                </a:lnTo>
                <a:close/>
              </a:path>
            </a:pathLst>
          </a:custGeom>
          <a:blipFill>
            <a:blip r:embed="rId8"/>
            <a:stretch>
              <a:fillRect l="-1086" r="-1087"/>
            </a:stretch>
          </a:blipFill>
        </p:spPr>
        <p:txBody>
          <a:bodyPr/>
          <a:lstStyle/>
          <a:p>
            <a:endParaRPr lang="en-US"/>
          </a:p>
        </p:txBody>
      </p:sp>
      <p:sp>
        <p:nvSpPr>
          <p:cNvPr id="7" name="Freeform 7"/>
          <p:cNvSpPr/>
          <p:nvPr/>
        </p:nvSpPr>
        <p:spPr>
          <a:xfrm>
            <a:off x="1831729" y="5290106"/>
            <a:ext cx="2020851" cy="2064782"/>
          </a:xfrm>
          <a:custGeom>
            <a:avLst/>
            <a:gdLst/>
            <a:ahLst/>
            <a:cxnLst/>
            <a:rect l="l" t="t" r="r" b="b"/>
            <a:pathLst>
              <a:path w="2020851" h="2064782">
                <a:moveTo>
                  <a:pt x="0" y="0"/>
                </a:moveTo>
                <a:lnTo>
                  <a:pt x="2020851" y="0"/>
                </a:lnTo>
                <a:lnTo>
                  <a:pt x="2020851" y="2064782"/>
                </a:lnTo>
                <a:lnTo>
                  <a:pt x="0" y="2064782"/>
                </a:lnTo>
                <a:lnTo>
                  <a:pt x="0" y="0"/>
                </a:lnTo>
                <a:close/>
              </a:path>
            </a:pathLst>
          </a:custGeom>
          <a:blipFill>
            <a:blip r:embed="rId9"/>
            <a:stretch>
              <a:fillRect l="-1086" r="-1087"/>
            </a:stretch>
          </a:blipFill>
        </p:spPr>
        <p:txBody>
          <a:bodyPr/>
          <a:lstStyle/>
          <a:p>
            <a:endParaRPr lang="en-US"/>
          </a:p>
        </p:txBody>
      </p:sp>
      <p:sp>
        <p:nvSpPr>
          <p:cNvPr id="8" name="Freeform 8"/>
          <p:cNvSpPr/>
          <p:nvPr/>
        </p:nvSpPr>
        <p:spPr>
          <a:xfrm>
            <a:off x="14435725" y="2939639"/>
            <a:ext cx="2020851" cy="2064782"/>
          </a:xfrm>
          <a:custGeom>
            <a:avLst/>
            <a:gdLst/>
            <a:ahLst/>
            <a:cxnLst/>
            <a:rect l="l" t="t" r="r" b="b"/>
            <a:pathLst>
              <a:path w="2020851" h="2064782">
                <a:moveTo>
                  <a:pt x="0" y="0"/>
                </a:moveTo>
                <a:lnTo>
                  <a:pt x="2020851" y="0"/>
                </a:lnTo>
                <a:lnTo>
                  <a:pt x="2020851" y="2064782"/>
                </a:lnTo>
                <a:lnTo>
                  <a:pt x="0" y="2064782"/>
                </a:lnTo>
                <a:lnTo>
                  <a:pt x="0" y="0"/>
                </a:lnTo>
                <a:close/>
              </a:path>
            </a:pathLst>
          </a:custGeom>
          <a:blipFill>
            <a:blip r:embed="rId10"/>
            <a:stretch>
              <a:fillRect l="-1086" r="-1087"/>
            </a:stretch>
          </a:blipFill>
        </p:spPr>
        <p:txBody>
          <a:bodyPr/>
          <a:lstStyle/>
          <a:p>
            <a:endParaRPr lang="en-US"/>
          </a:p>
        </p:txBody>
      </p:sp>
      <p:sp>
        <p:nvSpPr>
          <p:cNvPr id="9" name="Freeform 9"/>
          <p:cNvSpPr/>
          <p:nvPr/>
        </p:nvSpPr>
        <p:spPr>
          <a:xfrm>
            <a:off x="6921089" y="5290106"/>
            <a:ext cx="2020851" cy="2064782"/>
          </a:xfrm>
          <a:custGeom>
            <a:avLst/>
            <a:gdLst/>
            <a:ahLst/>
            <a:cxnLst/>
            <a:rect l="l" t="t" r="r" b="b"/>
            <a:pathLst>
              <a:path w="2020851" h="2064782">
                <a:moveTo>
                  <a:pt x="0" y="0"/>
                </a:moveTo>
                <a:lnTo>
                  <a:pt x="2020851" y="0"/>
                </a:lnTo>
                <a:lnTo>
                  <a:pt x="2020851" y="2064782"/>
                </a:lnTo>
                <a:lnTo>
                  <a:pt x="0" y="2064782"/>
                </a:lnTo>
                <a:lnTo>
                  <a:pt x="0" y="0"/>
                </a:lnTo>
                <a:close/>
              </a:path>
            </a:pathLst>
          </a:custGeom>
          <a:blipFill>
            <a:blip r:embed="rId11"/>
            <a:stretch>
              <a:fillRect l="-1086" r="-1087"/>
            </a:stretch>
          </a:blipFill>
        </p:spPr>
        <p:txBody>
          <a:bodyPr/>
          <a:lstStyle/>
          <a:p>
            <a:endParaRPr lang="en-US"/>
          </a:p>
        </p:txBody>
      </p:sp>
      <p:sp>
        <p:nvSpPr>
          <p:cNvPr id="10" name="Freeform 10"/>
          <p:cNvSpPr/>
          <p:nvPr/>
        </p:nvSpPr>
        <p:spPr>
          <a:xfrm>
            <a:off x="9346579" y="5290106"/>
            <a:ext cx="2020851" cy="2064782"/>
          </a:xfrm>
          <a:custGeom>
            <a:avLst/>
            <a:gdLst/>
            <a:ahLst/>
            <a:cxnLst/>
            <a:rect l="l" t="t" r="r" b="b"/>
            <a:pathLst>
              <a:path w="2020851" h="2064782">
                <a:moveTo>
                  <a:pt x="0" y="0"/>
                </a:moveTo>
                <a:lnTo>
                  <a:pt x="2020851" y="0"/>
                </a:lnTo>
                <a:lnTo>
                  <a:pt x="2020851" y="2064782"/>
                </a:lnTo>
                <a:lnTo>
                  <a:pt x="0" y="2064782"/>
                </a:lnTo>
                <a:lnTo>
                  <a:pt x="0" y="0"/>
                </a:lnTo>
                <a:close/>
              </a:path>
            </a:pathLst>
          </a:custGeom>
          <a:blipFill>
            <a:blip r:embed="rId12"/>
            <a:stretch>
              <a:fillRect l="-1086" r="-1087"/>
            </a:stretch>
          </a:blipFill>
        </p:spPr>
        <p:txBody>
          <a:bodyPr/>
          <a:lstStyle/>
          <a:p>
            <a:endParaRPr lang="en-US"/>
          </a:p>
        </p:txBody>
      </p:sp>
      <p:sp>
        <p:nvSpPr>
          <p:cNvPr id="11" name="Freeform 11"/>
          <p:cNvSpPr/>
          <p:nvPr/>
        </p:nvSpPr>
        <p:spPr>
          <a:xfrm>
            <a:off x="1854802" y="2921001"/>
            <a:ext cx="2020851" cy="2064782"/>
          </a:xfrm>
          <a:custGeom>
            <a:avLst/>
            <a:gdLst/>
            <a:ahLst/>
            <a:cxnLst/>
            <a:rect l="l" t="t" r="r" b="b"/>
            <a:pathLst>
              <a:path w="2020851" h="2064782">
                <a:moveTo>
                  <a:pt x="0" y="0"/>
                </a:moveTo>
                <a:lnTo>
                  <a:pt x="2020851" y="0"/>
                </a:lnTo>
                <a:lnTo>
                  <a:pt x="2020851" y="2064782"/>
                </a:lnTo>
                <a:lnTo>
                  <a:pt x="0" y="2064782"/>
                </a:lnTo>
                <a:lnTo>
                  <a:pt x="0" y="0"/>
                </a:lnTo>
                <a:close/>
              </a:path>
            </a:pathLst>
          </a:custGeom>
          <a:blipFill>
            <a:blip r:embed="rId13"/>
            <a:stretch>
              <a:fillRect l="-1086" r="-1087"/>
            </a:stretch>
          </a:blipFill>
        </p:spPr>
        <p:txBody>
          <a:bodyPr/>
          <a:lstStyle/>
          <a:p>
            <a:endParaRPr lang="en-US"/>
          </a:p>
        </p:txBody>
      </p:sp>
      <p:sp>
        <p:nvSpPr>
          <p:cNvPr id="12" name="Freeform 12"/>
          <p:cNvSpPr/>
          <p:nvPr/>
        </p:nvSpPr>
        <p:spPr>
          <a:xfrm>
            <a:off x="4376363" y="5404883"/>
            <a:ext cx="2020851" cy="2064782"/>
          </a:xfrm>
          <a:custGeom>
            <a:avLst/>
            <a:gdLst/>
            <a:ahLst/>
            <a:cxnLst/>
            <a:rect l="l" t="t" r="r" b="b"/>
            <a:pathLst>
              <a:path w="2020851" h="2064782">
                <a:moveTo>
                  <a:pt x="0" y="0"/>
                </a:moveTo>
                <a:lnTo>
                  <a:pt x="2020851" y="0"/>
                </a:lnTo>
                <a:lnTo>
                  <a:pt x="2020851" y="2064782"/>
                </a:lnTo>
                <a:lnTo>
                  <a:pt x="0" y="2064782"/>
                </a:lnTo>
                <a:lnTo>
                  <a:pt x="0" y="0"/>
                </a:lnTo>
                <a:close/>
              </a:path>
            </a:pathLst>
          </a:custGeom>
          <a:blipFill>
            <a:blip r:embed="rId14"/>
            <a:stretch>
              <a:fillRect l="-1086" r="-1087"/>
            </a:stretch>
          </a:blipFill>
        </p:spPr>
        <p:txBody>
          <a:bodyPr/>
          <a:lstStyle/>
          <a:p>
            <a:endParaRPr lang="en-US"/>
          </a:p>
        </p:txBody>
      </p:sp>
      <p:grpSp>
        <p:nvGrpSpPr>
          <p:cNvPr id="13" name="Group 13"/>
          <p:cNvGrpSpPr/>
          <p:nvPr/>
        </p:nvGrpSpPr>
        <p:grpSpPr>
          <a:xfrm>
            <a:off x="0" y="9043068"/>
            <a:ext cx="18287996" cy="3266926"/>
            <a:chOff x="0" y="0"/>
            <a:chExt cx="24383995" cy="4355901"/>
          </a:xfrm>
        </p:grpSpPr>
        <p:sp>
          <p:nvSpPr>
            <p:cNvPr id="14" name="Freeform 14"/>
            <p:cNvSpPr/>
            <p:nvPr/>
          </p:nvSpPr>
          <p:spPr>
            <a:xfrm>
              <a:off x="0" y="0"/>
              <a:ext cx="24383995" cy="4355901"/>
            </a:xfrm>
            <a:custGeom>
              <a:avLst/>
              <a:gdLst/>
              <a:ahLst/>
              <a:cxnLst/>
              <a:rect l="l" t="t" r="r" b="b"/>
              <a:pathLst>
                <a:path w="24383995" h="4355901">
                  <a:moveTo>
                    <a:pt x="0" y="0"/>
                  </a:moveTo>
                  <a:lnTo>
                    <a:pt x="24383995" y="0"/>
                  </a:lnTo>
                  <a:lnTo>
                    <a:pt x="24383995" y="4355901"/>
                  </a:lnTo>
                  <a:lnTo>
                    <a:pt x="0" y="435590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5" name="Freeform 15"/>
            <p:cNvSpPr/>
            <p:nvPr/>
          </p:nvSpPr>
          <p:spPr>
            <a:xfrm>
              <a:off x="19702376" y="89604"/>
              <a:ext cx="4015479" cy="1812219"/>
            </a:xfrm>
            <a:custGeom>
              <a:avLst/>
              <a:gdLst/>
              <a:ahLst/>
              <a:cxnLst/>
              <a:rect l="l" t="t" r="r" b="b"/>
              <a:pathLst>
                <a:path w="4015479" h="1812219">
                  <a:moveTo>
                    <a:pt x="0" y="0"/>
                  </a:moveTo>
                  <a:lnTo>
                    <a:pt x="4015479" y="0"/>
                  </a:lnTo>
                  <a:lnTo>
                    <a:pt x="4015479" y="1812219"/>
                  </a:lnTo>
                  <a:lnTo>
                    <a:pt x="0" y="1812219"/>
                  </a:lnTo>
                  <a:lnTo>
                    <a:pt x="0" y="0"/>
                  </a:lnTo>
                  <a:close/>
                </a:path>
              </a:pathLst>
            </a:custGeom>
            <a:blipFill>
              <a:blip r:embed="rId17"/>
              <a:stretch>
                <a:fillRect t="-5394" b="-5394"/>
              </a:stretch>
            </a:blipFill>
          </p:spPr>
          <p:txBody>
            <a:bodyPr/>
            <a:lstStyle/>
            <a:p>
              <a:endParaRPr lang="en-US"/>
            </a:p>
          </p:txBody>
        </p:sp>
      </p:grpSp>
      <p:sp>
        <p:nvSpPr>
          <p:cNvPr id="16" name="Freeform 16"/>
          <p:cNvSpPr/>
          <p:nvPr/>
        </p:nvSpPr>
        <p:spPr>
          <a:xfrm>
            <a:off x="14455046" y="5314921"/>
            <a:ext cx="2039967" cy="2039967"/>
          </a:xfrm>
          <a:custGeom>
            <a:avLst/>
            <a:gdLst/>
            <a:ahLst/>
            <a:cxnLst/>
            <a:rect l="l" t="t" r="r" b="b"/>
            <a:pathLst>
              <a:path w="2039967" h="2039967">
                <a:moveTo>
                  <a:pt x="0" y="0"/>
                </a:moveTo>
                <a:lnTo>
                  <a:pt x="2039967" y="0"/>
                </a:lnTo>
                <a:lnTo>
                  <a:pt x="2039967" y="2039967"/>
                </a:lnTo>
                <a:lnTo>
                  <a:pt x="0" y="2039967"/>
                </a:lnTo>
                <a:lnTo>
                  <a:pt x="0" y="0"/>
                </a:lnTo>
                <a:close/>
              </a:path>
            </a:pathLst>
          </a:custGeom>
          <a:blipFill>
            <a:blip r:embed="rId18"/>
            <a:stretch>
              <a:fillRect/>
            </a:stretch>
          </a:blipFill>
        </p:spPr>
        <p:txBody>
          <a:bodyPr/>
          <a:lstStyle/>
          <a:p>
            <a:endParaRPr lang="en-US"/>
          </a:p>
        </p:txBody>
      </p:sp>
      <p:sp>
        <p:nvSpPr>
          <p:cNvPr id="17" name="Freeform 17"/>
          <p:cNvSpPr/>
          <p:nvPr/>
        </p:nvSpPr>
        <p:spPr>
          <a:xfrm>
            <a:off x="6940139" y="2939639"/>
            <a:ext cx="2001801" cy="2001801"/>
          </a:xfrm>
          <a:custGeom>
            <a:avLst/>
            <a:gdLst/>
            <a:ahLst/>
            <a:cxnLst/>
            <a:rect l="l" t="t" r="r" b="b"/>
            <a:pathLst>
              <a:path w="2001801" h="2001801">
                <a:moveTo>
                  <a:pt x="0" y="0"/>
                </a:moveTo>
                <a:lnTo>
                  <a:pt x="2001801" y="0"/>
                </a:lnTo>
                <a:lnTo>
                  <a:pt x="2001801" y="2001801"/>
                </a:lnTo>
                <a:lnTo>
                  <a:pt x="0" y="2001801"/>
                </a:lnTo>
                <a:lnTo>
                  <a:pt x="0" y="0"/>
                </a:lnTo>
                <a:close/>
              </a:path>
            </a:pathLst>
          </a:custGeom>
          <a:blipFill>
            <a:blip r:embed="rId19"/>
            <a:stretch>
              <a:fillRect/>
            </a:stretch>
          </a:blipFill>
        </p:spPr>
        <p:txBody>
          <a:bodyPr/>
          <a:lstStyle/>
          <a:p>
            <a:endParaRPr lang="en-US"/>
          </a:p>
        </p:txBody>
      </p:sp>
      <p:sp>
        <p:nvSpPr>
          <p:cNvPr id="18" name="TextBox 18"/>
          <p:cNvSpPr txBox="1"/>
          <p:nvPr/>
        </p:nvSpPr>
        <p:spPr>
          <a:xfrm>
            <a:off x="1816091" y="1094158"/>
            <a:ext cx="7774655" cy="866775"/>
          </a:xfrm>
          <a:prstGeom prst="rect">
            <a:avLst/>
          </a:prstGeom>
        </p:spPr>
        <p:txBody>
          <a:bodyPr lIns="0" tIns="0" rIns="0" bIns="0" rtlCol="0" anchor="t">
            <a:spAutoFit/>
          </a:bodyPr>
          <a:lstStyle/>
          <a:p>
            <a:pPr algn="l">
              <a:lnSpc>
                <a:spcPts val="6719"/>
              </a:lnSpc>
            </a:pPr>
            <a:r>
              <a:rPr lang="en-US" sz="5599" b="1">
                <a:solidFill>
                  <a:srgbClr val="FFFFFF"/>
                </a:solidFill>
                <a:latin typeface="Proxima Nova 5 Bold"/>
                <a:ea typeface="Proxima Nova 5 Bold"/>
                <a:cs typeface="Proxima Nova 5 Bold"/>
                <a:sym typeface="Proxima Nova 5 Bold"/>
              </a:rPr>
              <a:t>Which Agencies?</a:t>
            </a:r>
          </a:p>
        </p:txBody>
      </p:sp>
      <p:sp>
        <p:nvSpPr>
          <p:cNvPr id="19" name="TextBox 19"/>
          <p:cNvSpPr txBox="1"/>
          <p:nvPr/>
        </p:nvSpPr>
        <p:spPr>
          <a:xfrm>
            <a:off x="1793019" y="7659688"/>
            <a:ext cx="5750526" cy="866775"/>
          </a:xfrm>
          <a:prstGeom prst="rect">
            <a:avLst/>
          </a:prstGeom>
        </p:spPr>
        <p:txBody>
          <a:bodyPr lIns="0" tIns="0" rIns="0" bIns="0" rtlCol="0" anchor="t">
            <a:spAutoFit/>
          </a:bodyPr>
          <a:lstStyle/>
          <a:p>
            <a:pPr algn="l">
              <a:lnSpc>
                <a:spcPts val="6719"/>
              </a:lnSpc>
            </a:pPr>
            <a:r>
              <a:rPr lang="en-US" sz="5599" b="1">
                <a:solidFill>
                  <a:srgbClr val="FFFFFF"/>
                </a:solidFill>
                <a:latin typeface="Proxima Nova 5 Bold"/>
                <a:ea typeface="Proxima Nova 5 Bold"/>
                <a:cs typeface="Proxima Nova 5 Bold"/>
                <a:sym typeface="Proxima Nova 5 Bold"/>
              </a:rPr>
              <a:t>And many more...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54973"/>
        </a:solidFill>
        <a:effectLst/>
      </p:bgPr>
    </p:bg>
    <p:spTree>
      <p:nvGrpSpPr>
        <p:cNvPr id="1" name=""/>
        <p:cNvGrpSpPr/>
        <p:nvPr/>
      </p:nvGrpSpPr>
      <p:grpSpPr>
        <a:xfrm>
          <a:off x="0" y="0"/>
          <a:ext cx="0" cy="0"/>
          <a:chOff x="0" y="0"/>
          <a:chExt cx="0" cy="0"/>
        </a:xfrm>
      </p:grpSpPr>
      <p:grpSp>
        <p:nvGrpSpPr>
          <p:cNvPr id="2" name="Group 2"/>
          <p:cNvGrpSpPr/>
          <p:nvPr/>
        </p:nvGrpSpPr>
        <p:grpSpPr>
          <a:xfrm>
            <a:off x="-206821" y="0"/>
            <a:ext cx="18701638" cy="1310034"/>
            <a:chOff x="0" y="0"/>
            <a:chExt cx="24935517" cy="1746712"/>
          </a:xfrm>
        </p:grpSpPr>
        <p:sp>
          <p:nvSpPr>
            <p:cNvPr id="3" name="Freeform 3"/>
            <p:cNvSpPr/>
            <p:nvPr/>
          </p:nvSpPr>
          <p:spPr>
            <a:xfrm>
              <a:off x="0" y="0"/>
              <a:ext cx="24935562" cy="1746723"/>
            </a:xfrm>
            <a:custGeom>
              <a:avLst/>
              <a:gdLst/>
              <a:ahLst/>
              <a:cxnLst/>
              <a:rect l="l" t="t" r="r" b="b"/>
              <a:pathLst>
                <a:path w="24935562" h="1746723">
                  <a:moveTo>
                    <a:pt x="0" y="0"/>
                  </a:moveTo>
                  <a:lnTo>
                    <a:pt x="24935562" y="0"/>
                  </a:lnTo>
                  <a:lnTo>
                    <a:pt x="24935562" y="1746723"/>
                  </a:lnTo>
                  <a:lnTo>
                    <a:pt x="0" y="1746723"/>
                  </a:lnTo>
                  <a:lnTo>
                    <a:pt x="0" y="0"/>
                  </a:lnTo>
                  <a:close/>
                </a:path>
              </a:pathLst>
            </a:custGeom>
            <a:solidFill>
              <a:srgbClr val="F2A900"/>
            </a:solidFill>
            <a:ln w="12700">
              <a:solidFill>
                <a:srgbClr val="000000"/>
              </a:solidFill>
            </a:ln>
          </p:spPr>
          <p:txBody>
            <a:bodyPr/>
            <a:lstStyle/>
            <a:p>
              <a:endParaRPr lang="en-US"/>
            </a:p>
          </p:txBody>
        </p:sp>
      </p:grpSp>
      <p:sp>
        <p:nvSpPr>
          <p:cNvPr id="4" name="TextBox 4"/>
          <p:cNvSpPr txBox="1"/>
          <p:nvPr/>
        </p:nvSpPr>
        <p:spPr>
          <a:xfrm>
            <a:off x="1028700" y="179357"/>
            <a:ext cx="14284141" cy="857225"/>
          </a:xfrm>
          <a:prstGeom prst="rect">
            <a:avLst/>
          </a:prstGeom>
        </p:spPr>
        <p:txBody>
          <a:bodyPr lIns="0" tIns="0" rIns="0" bIns="0" rtlCol="0" anchor="t">
            <a:spAutoFit/>
          </a:bodyPr>
          <a:lstStyle/>
          <a:p>
            <a:pPr algn="l">
              <a:lnSpc>
                <a:spcPts val="6718"/>
              </a:lnSpc>
            </a:pPr>
            <a:r>
              <a:rPr lang="en-US" sz="5599">
                <a:solidFill>
                  <a:srgbClr val="FFFFFF"/>
                </a:solidFill>
                <a:latin typeface="Proxima Nova 2"/>
                <a:ea typeface="Proxima Nova 2"/>
                <a:cs typeface="Proxima Nova 2"/>
                <a:sym typeface="Proxima Nova 2"/>
              </a:rPr>
              <a:t>New York State Executive Law Article 4-A</a:t>
            </a:r>
          </a:p>
        </p:txBody>
      </p:sp>
      <p:grpSp>
        <p:nvGrpSpPr>
          <p:cNvPr id="5" name="Group 5"/>
          <p:cNvGrpSpPr/>
          <p:nvPr/>
        </p:nvGrpSpPr>
        <p:grpSpPr>
          <a:xfrm>
            <a:off x="14776782" y="9110271"/>
            <a:ext cx="3011609" cy="1359164"/>
            <a:chOff x="0" y="0"/>
            <a:chExt cx="4015479" cy="1812219"/>
          </a:xfrm>
        </p:grpSpPr>
        <p:sp>
          <p:nvSpPr>
            <p:cNvPr id="6" name="Freeform 6"/>
            <p:cNvSpPr/>
            <p:nvPr/>
          </p:nvSpPr>
          <p:spPr>
            <a:xfrm>
              <a:off x="0" y="0"/>
              <a:ext cx="4015486" cy="1812163"/>
            </a:xfrm>
            <a:custGeom>
              <a:avLst/>
              <a:gdLst/>
              <a:ahLst/>
              <a:cxnLst/>
              <a:rect l="l" t="t" r="r" b="b"/>
              <a:pathLst>
                <a:path w="4015486" h="1812163">
                  <a:moveTo>
                    <a:pt x="0" y="0"/>
                  </a:moveTo>
                  <a:lnTo>
                    <a:pt x="4015486" y="0"/>
                  </a:lnTo>
                  <a:lnTo>
                    <a:pt x="4015486" y="1812163"/>
                  </a:lnTo>
                  <a:lnTo>
                    <a:pt x="0" y="1812163"/>
                  </a:lnTo>
                  <a:lnTo>
                    <a:pt x="0" y="0"/>
                  </a:lnTo>
                  <a:close/>
                </a:path>
              </a:pathLst>
            </a:custGeom>
            <a:blipFill>
              <a:blip r:embed="rId3"/>
              <a:stretch>
                <a:fillRect t="-5537" b="-5540"/>
              </a:stretch>
            </a:blipFill>
          </p:spPr>
          <p:txBody>
            <a:bodyPr/>
            <a:lstStyle/>
            <a:p>
              <a:endParaRPr lang="en-US"/>
            </a:p>
          </p:txBody>
        </p:sp>
      </p:grpSp>
      <p:grpSp>
        <p:nvGrpSpPr>
          <p:cNvPr id="7" name="Group 7"/>
          <p:cNvGrpSpPr/>
          <p:nvPr/>
        </p:nvGrpSpPr>
        <p:grpSpPr>
          <a:xfrm>
            <a:off x="0" y="9110271"/>
            <a:ext cx="18287996" cy="3266926"/>
            <a:chOff x="0" y="0"/>
            <a:chExt cx="24383995" cy="4355901"/>
          </a:xfrm>
        </p:grpSpPr>
        <p:sp>
          <p:nvSpPr>
            <p:cNvPr id="8" name="Freeform 8"/>
            <p:cNvSpPr/>
            <p:nvPr/>
          </p:nvSpPr>
          <p:spPr>
            <a:xfrm>
              <a:off x="0" y="0"/>
              <a:ext cx="24384000" cy="4355846"/>
            </a:xfrm>
            <a:custGeom>
              <a:avLst/>
              <a:gdLst/>
              <a:ahLst/>
              <a:cxnLst/>
              <a:rect l="l" t="t" r="r" b="b"/>
              <a:pathLst>
                <a:path w="24384000" h="4355846">
                  <a:moveTo>
                    <a:pt x="0" y="0"/>
                  </a:moveTo>
                  <a:lnTo>
                    <a:pt x="24384000" y="0"/>
                  </a:lnTo>
                  <a:lnTo>
                    <a:pt x="24384000" y="4355846"/>
                  </a:lnTo>
                  <a:lnTo>
                    <a:pt x="0" y="4355846"/>
                  </a:lnTo>
                  <a:lnTo>
                    <a:pt x="0" y="0"/>
                  </a:lnTo>
                  <a:close/>
                </a:path>
              </a:pathLst>
            </a:custGeom>
            <a:solidFill>
              <a:srgbClr val="F2A900"/>
            </a:solidFill>
            <a:ln w="12700">
              <a:solidFill>
                <a:srgbClr val="000000"/>
              </a:solidFill>
            </a:ln>
          </p:spPr>
          <p:txBody>
            <a:bodyPr/>
            <a:lstStyle/>
            <a:p>
              <a:endParaRPr lang="en-US"/>
            </a:p>
          </p:txBody>
        </p:sp>
      </p:grpSp>
      <p:grpSp>
        <p:nvGrpSpPr>
          <p:cNvPr id="9" name="Group 9"/>
          <p:cNvGrpSpPr/>
          <p:nvPr/>
        </p:nvGrpSpPr>
        <p:grpSpPr>
          <a:xfrm>
            <a:off x="14776782" y="9110271"/>
            <a:ext cx="3011609" cy="1359164"/>
            <a:chOff x="0" y="0"/>
            <a:chExt cx="4015479" cy="1812219"/>
          </a:xfrm>
        </p:grpSpPr>
        <p:sp>
          <p:nvSpPr>
            <p:cNvPr id="10" name="Freeform 10"/>
            <p:cNvSpPr/>
            <p:nvPr/>
          </p:nvSpPr>
          <p:spPr>
            <a:xfrm>
              <a:off x="0" y="0"/>
              <a:ext cx="4015486" cy="1812163"/>
            </a:xfrm>
            <a:custGeom>
              <a:avLst/>
              <a:gdLst/>
              <a:ahLst/>
              <a:cxnLst/>
              <a:rect l="l" t="t" r="r" b="b"/>
              <a:pathLst>
                <a:path w="4015486" h="1812163">
                  <a:moveTo>
                    <a:pt x="0" y="0"/>
                  </a:moveTo>
                  <a:lnTo>
                    <a:pt x="4015486" y="0"/>
                  </a:lnTo>
                  <a:lnTo>
                    <a:pt x="4015486" y="1812163"/>
                  </a:lnTo>
                  <a:lnTo>
                    <a:pt x="0" y="1812163"/>
                  </a:lnTo>
                  <a:lnTo>
                    <a:pt x="0" y="0"/>
                  </a:lnTo>
                  <a:close/>
                </a:path>
              </a:pathLst>
            </a:custGeom>
            <a:blipFill>
              <a:blip r:embed="rId4"/>
              <a:stretch>
                <a:fillRect t="-5394" b="-5397"/>
              </a:stretch>
            </a:blipFill>
          </p:spPr>
          <p:txBody>
            <a:bodyPr/>
            <a:lstStyle/>
            <a:p>
              <a:endParaRPr lang="en-US"/>
            </a:p>
          </p:txBody>
        </p:sp>
      </p:grpSp>
      <p:sp>
        <p:nvSpPr>
          <p:cNvPr id="11" name="TextBox 11"/>
          <p:cNvSpPr txBox="1"/>
          <p:nvPr/>
        </p:nvSpPr>
        <p:spPr>
          <a:xfrm>
            <a:off x="1606231" y="2830334"/>
            <a:ext cx="16182160" cy="2703347"/>
          </a:xfrm>
          <a:prstGeom prst="rect">
            <a:avLst/>
          </a:prstGeom>
        </p:spPr>
        <p:txBody>
          <a:bodyPr lIns="0" tIns="0" rIns="0" bIns="0" rtlCol="0" anchor="t">
            <a:spAutoFit/>
          </a:bodyPr>
          <a:lstStyle/>
          <a:p>
            <a:pPr algn="l">
              <a:lnSpc>
                <a:spcPts val="4333"/>
              </a:lnSpc>
            </a:pPr>
            <a:r>
              <a:rPr lang="en-US" sz="3099" spc="61">
                <a:solidFill>
                  <a:srgbClr val="FFFFFF"/>
                </a:solidFill>
                <a:latin typeface="Proxima Nova 6"/>
                <a:ea typeface="Proxima Nova 6"/>
                <a:cs typeface="Proxima Nova 6"/>
                <a:sym typeface="Proxima Nova 6"/>
              </a:rPr>
              <a:t>ALL New York State officers and employees in a covered agency</a:t>
            </a:r>
            <a:r>
              <a:rPr lang="en-US" sz="3099" spc="61">
                <a:solidFill>
                  <a:srgbClr val="F2A900"/>
                </a:solidFill>
                <a:latin typeface="Proxima Nova 6"/>
                <a:ea typeface="Proxima Nova 6"/>
                <a:cs typeface="Proxima Nova 6"/>
                <a:sym typeface="Proxima Nova 6"/>
              </a:rPr>
              <a:t> shall promptly report </a:t>
            </a:r>
            <a:r>
              <a:rPr lang="en-US" sz="3099" spc="61">
                <a:solidFill>
                  <a:srgbClr val="FFFFFF"/>
                </a:solidFill>
                <a:latin typeface="Proxima Nova 6"/>
                <a:ea typeface="Proxima Nova 6"/>
                <a:cs typeface="Proxima Nova 6"/>
                <a:sym typeface="Proxima Nova 6"/>
              </a:rPr>
              <a:t>to the state inspector general any information concerning </a:t>
            </a:r>
            <a:r>
              <a:rPr lang="en-US" sz="3099" spc="61">
                <a:solidFill>
                  <a:srgbClr val="F2A900"/>
                </a:solidFill>
                <a:latin typeface="Proxima Nova 6"/>
                <a:ea typeface="Proxima Nova 6"/>
                <a:cs typeface="Proxima Nova 6"/>
                <a:sym typeface="Proxima Nova 6"/>
              </a:rPr>
              <a:t>corruption, fraud, criminal activity, conflicts of interest or abuse</a:t>
            </a:r>
            <a:r>
              <a:rPr lang="en-US" sz="3099" spc="61">
                <a:solidFill>
                  <a:srgbClr val="FFFFFF"/>
                </a:solidFill>
                <a:latin typeface="Proxima Nova 6"/>
                <a:ea typeface="Proxima Nova 6"/>
                <a:cs typeface="Proxima Nova 6"/>
                <a:sym typeface="Proxima Nova 6"/>
              </a:rPr>
              <a:t> by another state officer or employee relating to his or her office or employment, or by a person having business dealings with a covered agency relating to those dealings. </a:t>
            </a:r>
          </a:p>
        </p:txBody>
      </p:sp>
      <p:grpSp>
        <p:nvGrpSpPr>
          <p:cNvPr id="12" name="Group 12"/>
          <p:cNvGrpSpPr/>
          <p:nvPr/>
        </p:nvGrpSpPr>
        <p:grpSpPr>
          <a:xfrm rot="-955616">
            <a:off x="295458" y="2951201"/>
            <a:ext cx="1179198" cy="1123923"/>
            <a:chOff x="0" y="0"/>
            <a:chExt cx="812800" cy="774700"/>
          </a:xfrm>
        </p:grpSpPr>
        <p:sp>
          <p:nvSpPr>
            <p:cNvPr id="13" name="Freeform 13"/>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2A900"/>
            </a:solidFill>
          </p:spPr>
          <p:txBody>
            <a:bodyPr/>
            <a:lstStyle/>
            <a:p>
              <a:endParaRPr lang="en-US"/>
            </a:p>
          </p:txBody>
        </p:sp>
        <p:sp>
          <p:nvSpPr>
            <p:cNvPr id="14" name="TextBox 14"/>
            <p:cNvSpPr txBox="1"/>
            <p:nvPr/>
          </p:nvSpPr>
          <p:spPr>
            <a:xfrm>
              <a:off x="228600" y="200025"/>
              <a:ext cx="355600" cy="409575"/>
            </a:xfrm>
            <a:prstGeom prst="rect">
              <a:avLst/>
            </a:prstGeom>
          </p:spPr>
          <p:txBody>
            <a:bodyPr lIns="50800" tIns="50800" rIns="50800" bIns="50800" rtlCol="0" anchor="ctr"/>
            <a:lstStyle/>
            <a:p>
              <a:pPr algn="ctr">
                <a:lnSpc>
                  <a:spcPts val="2754"/>
                </a:lnSpc>
              </a:pPr>
              <a:endParaRPr/>
            </a:p>
          </p:txBody>
        </p:sp>
      </p:grpSp>
      <p:sp>
        <p:nvSpPr>
          <p:cNvPr id="15" name="TextBox 15"/>
          <p:cNvSpPr txBox="1"/>
          <p:nvPr/>
        </p:nvSpPr>
        <p:spPr>
          <a:xfrm>
            <a:off x="1606231" y="1687054"/>
            <a:ext cx="15450361" cy="752452"/>
          </a:xfrm>
          <a:prstGeom prst="rect">
            <a:avLst/>
          </a:prstGeom>
        </p:spPr>
        <p:txBody>
          <a:bodyPr lIns="0" tIns="0" rIns="0" bIns="0" rtlCol="0" anchor="t">
            <a:spAutoFit/>
          </a:bodyPr>
          <a:lstStyle/>
          <a:p>
            <a:pPr algn="l">
              <a:lnSpc>
                <a:spcPts val="5998"/>
              </a:lnSpc>
            </a:pPr>
            <a:r>
              <a:rPr lang="en-US" sz="4999">
                <a:solidFill>
                  <a:srgbClr val="F2A900"/>
                </a:solidFill>
                <a:latin typeface="Proxima Nova 2"/>
                <a:ea typeface="Proxima Nova 2"/>
                <a:cs typeface="Proxima Nova 2"/>
                <a:sym typeface="Proxima Nova 2"/>
              </a:rPr>
              <a:t>Mandatory Reporting Obligations - Executive Law  55</a:t>
            </a:r>
          </a:p>
        </p:txBody>
      </p:sp>
      <p:sp>
        <p:nvSpPr>
          <p:cNvPr id="16" name="TextBox 16"/>
          <p:cNvSpPr txBox="1"/>
          <p:nvPr/>
        </p:nvSpPr>
        <p:spPr>
          <a:xfrm>
            <a:off x="1606231" y="6000406"/>
            <a:ext cx="16182160" cy="1074572"/>
          </a:xfrm>
          <a:prstGeom prst="rect">
            <a:avLst/>
          </a:prstGeom>
        </p:spPr>
        <p:txBody>
          <a:bodyPr lIns="0" tIns="0" rIns="0" bIns="0" rtlCol="0" anchor="t">
            <a:spAutoFit/>
          </a:bodyPr>
          <a:lstStyle/>
          <a:p>
            <a:pPr algn="l">
              <a:lnSpc>
                <a:spcPts val="4333"/>
              </a:lnSpc>
            </a:pPr>
            <a:r>
              <a:rPr lang="en-US" sz="3099" spc="61">
                <a:solidFill>
                  <a:srgbClr val="FFFFFF"/>
                </a:solidFill>
                <a:latin typeface="Proxima Nova 6"/>
                <a:ea typeface="Proxima Nova 6"/>
                <a:cs typeface="Proxima Nova 6"/>
                <a:sym typeface="Proxima Nova 6"/>
              </a:rPr>
              <a:t>The knowing failure of any state employee/officer to report shall be cause for removal from office or employment.</a:t>
            </a:r>
          </a:p>
        </p:txBody>
      </p:sp>
      <p:sp>
        <p:nvSpPr>
          <p:cNvPr id="17" name="TextBox 17"/>
          <p:cNvSpPr txBox="1"/>
          <p:nvPr/>
        </p:nvSpPr>
        <p:spPr>
          <a:xfrm>
            <a:off x="1606231" y="7654538"/>
            <a:ext cx="16182160" cy="1073921"/>
          </a:xfrm>
          <a:prstGeom prst="rect">
            <a:avLst/>
          </a:prstGeom>
        </p:spPr>
        <p:txBody>
          <a:bodyPr lIns="0" tIns="0" rIns="0" bIns="0" rtlCol="0" anchor="t">
            <a:spAutoFit/>
          </a:bodyPr>
          <a:lstStyle/>
          <a:p>
            <a:pPr algn="l">
              <a:lnSpc>
                <a:spcPts val="4338"/>
              </a:lnSpc>
            </a:pPr>
            <a:r>
              <a:rPr lang="en-US" sz="3099" spc="61">
                <a:solidFill>
                  <a:srgbClr val="FFFFFF"/>
                </a:solidFill>
                <a:latin typeface="Proxima Nova 6"/>
                <a:ea typeface="Proxima Nova 6"/>
                <a:cs typeface="Proxima Nova 6"/>
                <a:sym typeface="Proxima Nova 6"/>
              </a:rPr>
              <a:t>Any officer or employee who acts pursuant to this subdivision....shall not be subject to dismissal, discipline or other adverse personnel action.</a:t>
            </a:r>
          </a:p>
        </p:txBody>
      </p:sp>
      <p:grpSp>
        <p:nvGrpSpPr>
          <p:cNvPr id="18" name="Group 18"/>
          <p:cNvGrpSpPr/>
          <p:nvPr/>
        </p:nvGrpSpPr>
        <p:grpSpPr>
          <a:xfrm rot="-955616">
            <a:off x="295458" y="5810835"/>
            <a:ext cx="1179198" cy="1123923"/>
            <a:chOff x="0" y="0"/>
            <a:chExt cx="812800" cy="774700"/>
          </a:xfrm>
        </p:grpSpPr>
        <p:sp>
          <p:nvSpPr>
            <p:cNvPr id="19" name="Freeform 19"/>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2A900"/>
            </a:solidFill>
          </p:spPr>
          <p:txBody>
            <a:bodyPr/>
            <a:lstStyle/>
            <a:p>
              <a:endParaRPr lang="en-US"/>
            </a:p>
          </p:txBody>
        </p:sp>
        <p:sp>
          <p:nvSpPr>
            <p:cNvPr id="20" name="TextBox 20"/>
            <p:cNvSpPr txBox="1"/>
            <p:nvPr/>
          </p:nvSpPr>
          <p:spPr>
            <a:xfrm>
              <a:off x="228600" y="200025"/>
              <a:ext cx="355600" cy="409575"/>
            </a:xfrm>
            <a:prstGeom prst="rect">
              <a:avLst/>
            </a:prstGeom>
          </p:spPr>
          <p:txBody>
            <a:bodyPr lIns="50800" tIns="50800" rIns="50800" bIns="50800" rtlCol="0" anchor="ctr"/>
            <a:lstStyle/>
            <a:p>
              <a:pPr algn="ctr">
                <a:lnSpc>
                  <a:spcPts val="2754"/>
                </a:lnSpc>
              </a:pPr>
              <a:endParaRPr/>
            </a:p>
          </p:txBody>
        </p:sp>
      </p:grpSp>
      <p:grpSp>
        <p:nvGrpSpPr>
          <p:cNvPr id="21" name="Group 21"/>
          <p:cNvGrpSpPr/>
          <p:nvPr/>
        </p:nvGrpSpPr>
        <p:grpSpPr>
          <a:xfrm rot="-955616">
            <a:off x="295458" y="7586674"/>
            <a:ext cx="1179198" cy="1123923"/>
            <a:chOff x="0" y="0"/>
            <a:chExt cx="812800" cy="774700"/>
          </a:xfrm>
        </p:grpSpPr>
        <p:sp>
          <p:nvSpPr>
            <p:cNvPr id="22" name="Freeform 22"/>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2A900"/>
            </a:solidFill>
          </p:spPr>
          <p:txBody>
            <a:bodyPr/>
            <a:lstStyle/>
            <a:p>
              <a:endParaRPr lang="en-US"/>
            </a:p>
          </p:txBody>
        </p:sp>
        <p:sp>
          <p:nvSpPr>
            <p:cNvPr id="23" name="TextBox 23"/>
            <p:cNvSpPr txBox="1"/>
            <p:nvPr/>
          </p:nvSpPr>
          <p:spPr>
            <a:xfrm>
              <a:off x="228600" y="200025"/>
              <a:ext cx="355600" cy="409575"/>
            </a:xfrm>
            <a:prstGeom prst="rect">
              <a:avLst/>
            </a:prstGeom>
          </p:spPr>
          <p:txBody>
            <a:bodyPr lIns="50800" tIns="50800" rIns="50800" bIns="50800" rtlCol="0" anchor="ctr"/>
            <a:lstStyle/>
            <a:p>
              <a:pPr algn="ctr">
                <a:lnSpc>
                  <a:spcPts val="2754"/>
                </a:lnSpc>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54973"/>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701638" cy="1310034"/>
            <a:chOff x="0" y="0"/>
            <a:chExt cx="24935517" cy="1746712"/>
          </a:xfrm>
        </p:grpSpPr>
        <p:sp>
          <p:nvSpPr>
            <p:cNvPr id="3" name="Freeform 3"/>
            <p:cNvSpPr/>
            <p:nvPr/>
          </p:nvSpPr>
          <p:spPr>
            <a:xfrm>
              <a:off x="0" y="0"/>
              <a:ext cx="24935562" cy="1746723"/>
            </a:xfrm>
            <a:custGeom>
              <a:avLst/>
              <a:gdLst/>
              <a:ahLst/>
              <a:cxnLst/>
              <a:rect l="l" t="t" r="r" b="b"/>
              <a:pathLst>
                <a:path w="24935562" h="1746723">
                  <a:moveTo>
                    <a:pt x="0" y="0"/>
                  </a:moveTo>
                  <a:lnTo>
                    <a:pt x="24935562" y="0"/>
                  </a:lnTo>
                  <a:lnTo>
                    <a:pt x="24935562" y="1746723"/>
                  </a:lnTo>
                  <a:lnTo>
                    <a:pt x="0" y="1746723"/>
                  </a:lnTo>
                  <a:lnTo>
                    <a:pt x="0" y="0"/>
                  </a:lnTo>
                  <a:close/>
                </a:path>
              </a:pathLst>
            </a:custGeom>
            <a:solidFill>
              <a:srgbClr val="F2A900"/>
            </a:solidFill>
            <a:ln w="12700">
              <a:solidFill>
                <a:srgbClr val="000000"/>
              </a:solidFill>
            </a:ln>
          </p:spPr>
          <p:txBody>
            <a:bodyPr/>
            <a:lstStyle/>
            <a:p>
              <a:endParaRPr lang="en-US"/>
            </a:p>
          </p:txBody>
        </p:sp>
      </p:grpSp>
      <p:sp>
        <p:nvSpPr>
          <p:cNvPr id="4" name="TextBox 4"/>
          <p:cNvSpPr txBox="1"/>
          <p:nvPr/>
        </p:nvSpPr>
        <p:spPr>
          <a:xfrm>
            <a:off x="492641" y="171475"/>
            <a:ext cx="14284141" cy="857225"/>
          </a:xfrm>
          <a:prstGeom prst="rect">
            <a:avLst/>
          </a:prstGeom>
        </p:spPr>
        <p:txBody>
          <a:bodyPr lIns="0" tIns="0" rIns="0" bIns="0" rtlCol="0" anchor="t">
            <a:spAutoFit/>
          </a:bodyPr>
          <a:lstStyle/>
          <a:p>
            <a:pPr algn="l">
              <a:lnSpc>
                <a:spcPts val="6718"/>
              </a:lnSpc>
            </a:pPr>
            <a:r>
              <a:rPr lang="en-US" sz="5599">
                <a:solidFill>
                  <a:srgbClr val="FFFFFF"/>
                </a:solidFill>
                <a:latin typeface="Proxima Nova 2"/>
                <a:ea typeface="Proxima Nova 2"/>
                <a:cs typeface="Proxima Nova 2"/>
                <a:sym typeface="Proxima Nova 2"/>
              </a:rPr>
              <a:t>New York State Executive Law Article 4-A</a:t>
            </a:r>
          </a:p>
        </p:txBody>
      </p:sp>
      <p:grpSp>
        <p:nvGrpSpPr>
          <p:cNvPr id="5" name="Group 5"/>
          <p:cNvGrpSpPr/>
          <p:nvPr/>
        </p:nvGrpSpPr>
        <p:grpSpPr>
          <a:xfrm>
            <a:off x="14776782" y="9110271"/>
            <a:ext cx="3011609" cy="1359164"/>
            <a:chOff x="0" y="0"/>
            <a:chExt cx="4015479" cy="1812219"/>
          </a:xfrm>
        </p:grpSpPr>
        <p:sp>
          <p:nvSpPr>
            <p:cNvPr id="6" name="Freeform 6"/>
            <p:cNvSpPr/>
            <p:nvPr/>
          </p:nvSpPr>
          <p:spPr>
            <a:xfrm>
              <a:off x="0" y="0"/>
              <a:ext cx="4015486" cy="1812163"/>
            </a:xfrm>
            <a:custGeom>
              <a:avLst/>
              <a:gdLst/>
              <a:ahLst/>
              <a:cxnLst/>
              <a:rect l="l" t="t" r="r" b="b"/>
              <a:pathLst>
                <a:path w="4015486" h="1812163">
                  <a:moveTo>
                    <a:pt x="0" y="0"/>
                  </a:moveTo>
                  <a:lnTo>
                    <a:pt x="4015486" y="0"/>
                  </a:lnTo>
                  <a:lnTo>
                    <a:pt x="4015486" y="1812163"/>
                  </a:lnTo>
                  <a:lnTo>
                    <a:pt x="0" y="1812163"/>
                  </a:lnTo>
                  <a:lnTo>
                    <a:pt x="0" y="0"/>
                  </a:lnTo>
                  <a:close/>
                </a:path>
              </a:pathLst>
            </a:custGeom>
            <a:blipFill>
              <a:blip r:embed="rId3"/>
              <a:stretch>
                <a:fillRect t="-5537" b="-5540"/>
              </a:stretch>
            </a:blipFill>
          </p:spPr>
          <p:txBody>
            <a:bodyPr/>
            <a:lstStyle/>
            <a:p>
              <a:endParaRPr lang="en-US"/>
            </a:p>
          </p:txBody>
        </p:sp>
      </p:grpSp>
      <p:grpSp>
        <p:nvGrpSpPr>
          <p:cNvPr id="7" name="Group 7"/>
          <p:cNvGrpSpPr/>
          <p:nvPr/>
        </p:nvGrpSpPr>
        <p:grpSpPr>
          <a:xfrm>
            <a:off x="0" y="9110271"/>
            <a:ext cx="18287996" cy="3266926"/>
            <a:chOff x="0" y="0"/>
            <a:chExt cx="24383995" cy="4355901"/>
          </a:xfrm>
        </p:grpSpPr>
        <p:sp>
          <p:nvSpPr>
            <p:cNvPr id="8" name="Freeform 8"/>
            <p:cNvSpPr/>
            <p:nvPr/>
          </p:nvSpPr>
          <p:spPr>
            <a:xfrm>
              <a:off x="0" y="0"/>
              <a:ext cx="24384000" cy="4355846"/>
            </a:xfrm>
            <a:custGeom>
              <a:avLst/>
              <a:gdLst/>
              <a:ahLst/>
              <a:cxnLst/>
              <a:rect l="l" t="t" r="r" b="b"/>
              <a:pathLst>
                <a:path w="24384000" h="4355846">
                  <a:moveTo>
                    <a:pt x="0" y="0"/>
                  </a:moveTo>
                  <a:lnTo>
                    <a:pt x="24384000" y="0"/>
                  </a:lnTo>
                  <a:lnTo>
                    <a:pt x="24384000" y="4355846"/>
                  </a:lnTo>
                  <a:lnTo>
                    <a:pt x="0" y="4355846"/>
                  </a:lnTo>
                  <a:lnTo>
                    <a:pt x="0" y="0"/>
                  </a:lnTo>
                  <a:close/>
                </a:path>
              </a:pathLst>
            </a:custGeom>
            <a:solidFill>
              <a:srgbClr val="F2A900"/>
            </a:solidFill>
            <a:ln w="12700">
              <a:solidFill>
                <a:srgbClr val="000000"/>
              </a:solidFill>
            </a:ln>
          </p:spPr>
          <p:txBody>
            <a:bodyPr/>
            <a:lstStyle/>
            <a:p>
              <a:endParaRPr lang="en-US"/>
            </a:p>
          </p:txBody>
        </p:sp>
      </p:grpSp>
      <p:grpSp>
        <p:nvGrpSpPr>
          <p:cNvPr id="9" name="Group 9"/>
          <p:cNvGrpSpPr/>
          <p:nvPr/>
        </p:nvGrpSpPr>
        <p:grpSpPr>
          <a:xfrm>
            <a:off x="14776782" y="9110271"/>
            <a:ext cx="3011609" cy="1359164"/>
            <a:chOff x="0" y="0"/>
            <a:chExt cx="4015479" cy="1812219"/>
          </a:xfrm>
        </p:grpSpPr>
        <p:sp>
          <p:nvSpPr>
            <p:cNvPr id="10" name="Freeform 10"/>
            <p:cNvSpPr/>
            <p:nvPr/>
          </p:nvSpPr>
          <p:spPr>
            <a:xfrm>
              <a:off x="0" y="0"/>
              <a:ext cx="4015486" cy="1812163"/>
            </a:xfrm>
            <a:custGeom>
              <a:avLst/>
              <a:gdLst/>
              <a:ahLst/>
              <a:cxnLst/>
              <a:rect l="l" t="t" r="r" b="b"/>
              <a:pathLst>
                <a:path w="4015486" h="1812163">
                  <a:moveTo>
                    <a:pt x="0" y="0"/>
                  </a:moveTo>
                  <a:lnTo>
                    <a:pt x="4015486" y="0"/>
                  </a:lnTo>
                  <a:lnTo>
                    <a:pt x="4015486" y="1812163"/>
                  </a:lnTo>
                  <a:lnTo>
                    <a:pt x="0" y="1812163"/>
                  </a:lnTo>
                  <a:lnTo>
                    <a:pt x="0" y="0"/>
                  </a:lnTo>
                  <a:close/>
                </a:path>
              </a:pathLst>
            </a:custGeom>
            <a:blipFill>
              <a:blip r:embed="rId4"/>
              <a:stretch>
                <a:fillRect t="-5394" b="-5397"/>
              </a:stretch>
            </a:blipFill>
          </p:spPr>
          <p:txBody>
            <a:bodyPr/>
            <a:lstStyle/>
            <a:p>
              <a:endParaRPr lang="en-US"/>
            </a:p>
          </p:txBody>
        </p:sp>
      </p:grpSp>
      <p:grpSp>
        <p:nvGrpSpPr>
          <p:cNvPr id="11" name="Group 11"/>
          <p:cNvGrpSpPr/>
          <p:nvPr/>
        </p:nvGrpSpPr>
        <p:grpSpPr>
          <a:xfrm rot="-955616">
            <a:off x="295458" y="3549956"/>
            <a:ext cx="1179198" cy="1123923"/>
            <a:chOff x="0" y="0"/>
            <a:chExt cx="812800" cy="774700"/>
          </a:xfrm>
        </p:grpSpPr>
        <p:sp>
          <p:nvSpPr>
            <p:cNvPr id="12" name="Freeform 12"/>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2A900"/>
            </a:solidFill>
          </p:spPr>
          <p:txBody>
            <a:bodyPr/>
            <a:lstStyle/>
            <a:p>
              <a:endParaRPr lang="en-US"/>
            </a:p>
          </p:txBody>
        </p:sp>
        <p:sp>
          <p:nvSpPr>
            <p:cNvPr id="13" name="TextBox 13"/>
            <p:cNvSpPr txBox="1"/>
            <p:nvPr/>
          </p:nvSpPr>
          <p:spPr>
            <a:xfrm>
              <a:off x="228600" y="200025"/>
              <a:ext cx="355600" cy="409575"/>
            </a:xfrm>
            <a:prstGeom prst="rect">
              <a:avLst/>
            </a:prstGeom>
          </p:spPr>
          <p:txBody>
            <a:bodyPr lIns="50800" tIns="50800" rIns="50800" bIns="50800" rtlCol="0" anchor="ctr"/>
            <a:lstStyle/>
            <a:p>
              <a:pPr algn="ctr">
                <a:lnSpc>
                  <a:spcPts val="2754"/>
                </a:lnSpc>
              </a:pPr>
              <a:endParaRPr/>
            </a:p>
          </p:txBody>
        </p:sp>
      </p:grpSp>
      <p:sp>
        <p:nvSpPr>
          <p:cNvPr id="14" name="TextBox 14"/>
          <p:cNvSpPr txBox="1"/>
          <p:nvPr/>
        </p:nvSpPr>
        <p:spPr>
          <a:xfrm>
            <a:off x="1836875" y="1770734"/>
            <a:ext cx="14767419" cy="752452"/>
          </a:xfrm>
          <a:prstGeom prst="rect">
            <a:avLst/>
          </a:prstGeom>
        </p:spPr>
        <p:txBody>
          <a:bodyPr lIns="0" tIns="0" rIns="0" bIns="0" rtlCol="0" anchor="t">
            <a:spAutoFit/>
          </a:bodyPr>
          <a:lstStyle/>
          <a:p>
            <a:pPr algn="l">
              <a:lnSpc>
                <a:spcPts val="5998"/>
              </a:lnSpc>
            </a:pPr>
            <a:r>
              <a:rPr lang="en-US" sz="4999">
                <a:solidFill>
                  <a:srgbClr val="F2A900"/>
                </a:solidFill>
                <a:latin typeface="Proxima Nova 2"/>
                <a:ea typeface="Proxima Nova 2"/>
                <a:cs typeface="Proxima Nova 2"/>
                <a:sym typeface="Proxima Nova 2"/>
              </a:rPr>
              <a:t>Investigative Powers of NYSIG - Executive Law  55</a:t>
            </a:r>
          </a:p>
        </p:txBody>
      </p:sp>
      <p:grpSp>
        <p:nvGrpSpPr>
          <p:cNvPr id="15" name="Group 15"/>
          <p:cNvGrpSpPr/>
          <p:nvPr/>
        </p:nvGrpSpPr>
        <p:grpSpPr>
          <a:xfrm rot="-955616">
            <a:off x="295458" y="6402120"/>
            <a:ext cx="1179198" cy="1123923"/>
            <a:chOff x="0" y="0"/>
            <a:chExt cx="812800" cy="774700"/>
          </a:xfrm>
        </p:grpSpPr>
        <p:sp>
          <p:nvSpPr>
            <p:cNvPr id="16" name="Freeform 16"/>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2A900"/>
            </a:solidFill>
          </p:spPr>
          <p:txBody>
            <a:bodyPr/>
            <a:lstStyle/>
            <a:p>
              <a:endParaRPr lang="en-US"/>
            </a:p>
          </p:txBody>
        </p:sp>
        <p:sp>
          <p:nvSpPr>
            <p:cNvPr id="17" name="TextBox 17"/>
            <p:cNvSpPr txBox="1"/>
            <p:nvPr/>
          </p:nvSpPr>
          <p:spPr>
            <a:xfrm>
              <a:off x="228600" y="200025"/>
              <a:ext cx="355600" cy="409575"/>
            </a:xfrm>
            <a:prstGeom prst="rect">
              <a:avLst/>
            </a:prstGeom>
          </p:spPr>
          <p:txBody>
            <a:bodyPr lIns="50800" tIns="50800" rIns="50800" bIns="50800" rtlCol="0" anchor="ctr"/>
            <a:lstStyle/>
            <a:p>
              <a:pPr algn="ctr">
                <a:lnSpc>
                  <a:spcPts val="2754"/>
                </a:lnSpc>
              </a:pPr>
              <a:endParaRPr/>
            </a:p>
          </p:txBody>
        </p:sp>
      </p:grpSp>
      <p:sp>
        <p:nvSpPr>
          <p:cNvPr id="18" name="TextBox 18"/>
          <p:cNvSpPr txBox="1"/>
          <p:nvPr/>
        </p:nvSpPr>
        <p:spPr>
          <a:xfrm>
            <a:off x="1836875" y="2907686"/>
            <a:ext cx="15951516" cy="2316914"/>
          </a:xfrm>
          <a:prstGeom prst="rect">
            <a:avLst/>
          </a:prstGeom>
        </p:spPr>
        <p:txBody>
          <a:bodyPr lIns="0" tIns="0" rIns="0" bIns="0" rtlCol="0" anchor="t">
            <a:spAutoFit/>
          </a:bodyPr>
          <a:lstStyle/>
          <a:p>
            <a:pPr algn="l">
              <a:lnSpc>
                <a:spcPts val="4616"/>
              </a:lnSpc>
            </a:pPr>
            <a:r>
              <a:rPr lang="en-US" sz="3299" spc="65">
                <a:solidFill>
                  <a:srgbClr val="FFFFFF"/>
                </a:solidFill>
                <a:latin typeface="Proxima Nova 6"/>
                <a:ea typeface="Proxima Nova 6"/>
                <a:cs typeface="Proxima Nova 6"/>
                <a:sym typeface="Proxima Nova 6"/>
              </a:rPr>
              <a:t>notwithstanding any law to the contrary, </a:t>
            </a:r>
            <a:r>
              <a:rPr lang="en-US" sz="3299" spc="65">
                <a:solidFill>
                  <a:srgbClr val="F2A900"/>
                </a:solidFill>
                <a:latin typeface="Proxima Nova 6"/>
                <a:ea typeface="Proxima Nova 6"/>
                <a:cs typeface="Proxima Nova 6"/>
                <a:sym typeface="Proxima Nova 6"/>
              </a:rPr>
              <a:t>examine and copy or remove documents or records of any kind prepared, maintained or held by any covered agency</a:t>
            </a:r>
            <a:r>
              <a:rPr lang="en-US" sz="3299" spc="65">
                <a:solidFill>
                  <a:srgbClr val="FFFFFF"/>
                </a:solidFill>
                <a:latin typeface="Proxima Nova 6"/>
                <a:ea typeface="Proxima Nova 6"/>
                <a:cs typeface="Proxima Nova 6"/>
                <a:sym typeface="Proxima Nova 6"/>
              </a:rPr>
              <a:t>; </a:t>
            </a:r>
          </a:p>
          <a:p>
            <a:pPr algn="l">
              <a:lnSpc>
                <a:spcPts val="4616"/>
              </a:lnSpc>
            </a:pPr>
            <a:r>
              <a:rPr lang="en-US" sz="3299" spc="65">
                <a:solidFill>
                  <a:srgbClr val="FFFFFF"/>
                </a:solidFill>
                <a:latin typeface="Proxima Nova 6"/>
                <a:ea typeface="Proxima Nova 6"/>
                <a:cs typeface="Proxima Nova 6"/>
                <a:sym typeface="Proxima Nova 6"/>
              </a:rPr>
              <a:t>require any officer or employee in a covered agency to answer questions concerning any matter related to the performance of his or her official duties;</a:t>
            </a:r>
          </a:p>
        </p:txBody>
      </p:sp>
      <p:sp>
        <p:nvSpPr>
          <p:cNvPr id="19" name="TextBox 19"/>
          <p:cNvSpPr txBox="1"/>
          <p:nvPr/>
        </p:nvSpPr>
        <p:spPr>
          <a:xfrm>
            <a:off x="1836875" y="5767525"/>
            <a:ext cx="16111995" cy="2316914"/>
          </a:xfrm>
          <a:prstGeom prst="rect">
            <a:avLst/>
          </a:prstGeom>
        </p:spPr>
        <p:txBody>
          <a:bodyPr lIns="0" tIns="0" rIns="0" bIns="0" rtlCol="0" anchor="t">
            <a:spAutoFit/>
          </a:bodyPr>
          <a:lstStyle/>
          <a:p>
            <a:pPr algn="l">
              <a:lnSpc>
                <a:spcPts val="4616"/>
              </a:lnSpc>
            </a:pPr>
            <a:r>
              <a:rPr lang="en-US" sz="3299" spc="65">
                <a:solidFill>
                  <a:srgbClr val="FFFFFF"/>
                </a:solidFill>
                <a:latin typeface="Proxima Nova 6"/>
                <a:ea typeface="Proxima Nova 6"/>
                <a:cs typeface="Proxima Nova 6"/>
                <a:sym typeface="Proxima Nova 6"/>
              </a:rPr>
              <a:t>subpoena and enforce the attendance of witnesses; </a:t>
            </a:r>
          </a:p>
          <a:p>
            <a:pPr algn="l">
              <a:lnSpc>
                <a:spcPts val="4616"/>
              </a:lnSpc>
            </a:pPr>
            <a:r>
              <a:rPr lang="en-US" sz="3299" spc="65">
                <a:solidFill>
                  <a:srgbClr val="FFFFFF"/>
                </a:solidFill>
                <a:latin typeface="Proxima Nova 6"/>
                <a:ea typeface="Proxima Nova 6"/>
                <a:cs typeface="Proxima Nova 6"/>
                <a:sym typeface="Proxima Nova 6"/>
              </a:rPr>
              <a:t>administer oaths or affirmations and examine witnesses under oath; </a:t>
            </a:r>
          </a:p>
          <a:p>
            <a:pPr algn="l">
              <a:lnSpc>
                <a:spcPts val="4616"/>
              </a:lnSpc>
            </a:pPr>
            <a:r>
              <a:rPr lang="en-US" sz="3299" spc="65">
                <a:solidFill>
                  <a:srgbClr val="FFFFFF"/>
                </a:solidFill>
                <a:latin typeface="Proxima Nova 6"/>
                <a:ea typeface="Proxima Nova 6"/>
                <a:cs typeface="Proxima Nova 6"/>
                <a:sym typeface="Proxima Nova 6"/>
              </a:rPr>
              <a:t>require the production of any books and papers deemed relevant or material to any investigation, examination or review;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54973"/>
        </a:solidFill>
        <a:effectLst/>
      </p:bgPr>
    </p:bg>
    <p:spTree>
      <p:nvGrpSpPr>
        <p:cNvPr id="1" name=""/>
        <p:cNvGrpSpPr/>
        <p:nvPr/>
      </p:nvGrpSpPr>
      <p:grpSpPr>
        <a:xfrm>
          <a:off x="0" y="0"/>
          <a:ext cx="0" cy="0"/>
          <a:chOff x="0" y="0"/>
          <a:chExt cx="0" cy="0"/>
        </a:xfrm>
      </p:grpSpPr>
      <p:sp>
        <p:nvSpPr>
          <p:cNvPr id="2" name="Freeform 2"/>
          <p:cNvSpPr/>
          <p:nvPr/>
        </p:nvSpPr>
        <p:spPr>
          <a:xfrm>
            <a:off x="13288333" y="4021696"/>
            <a:ext cx="4999667" cy="5174300"/>
          </a:xfrm>
          <a:custGeom>
            <a:avLst/>
            <a:gdLst/>
            <a:ahLst/>
            <a:cxnLst/>
            <a:rect l="l" t="t" r="r" b="b"/>
            <a:pathLst>
              <a:path w="4999667" h="5174300">
                <a:moveTo>
                  <a:pt x="0" y="0"/>
                </a:moveTo>
                <a:lnTo>
                  <a:pt x="4999667" y="0"/>
                </a:lnTo>
                <a:lnTo>
                  <a:pt x="4999667" y="5174300"/>
                </a:lnTo>
                <a:lnTo>
                  <a:pt x="0" y="5174300"/>
                </a:lnTo>
                <a:lnTo>
                  <a:pt x="0" y="0"/>
                </a:lnTo>
                <a:close/>
              </a:path>
            </a:pathLst>
          </a:custGeom>
          <a:blipFill>
            <a:blip r:embed="rId3"/>
            <a:stretch>
              <a:fillRect b="-104"/>
            </a:stretch>
          </a:blipFill>
        </p:spPr>
        <p:txBody>
          <a:bodyPr/>
          <a:lstStyle/>
          <a:p>
            <a:endParaRPr lang="en-US"/>
          </a:p>
        </p:txBody>
      </p:sp>
      <p:sp>
        <p:nvSpPr>
          <p:cNvPr id="3" name="Freeform 3"/>
          <p:cNvSpPr/>
          <p:nvPr/>
        </p:nvSpPr>
        <p:spPr>
          <a:xfrm>
            <a:off x="8791575" y="2808969"/>
            <a:ext cx="4988261" cy="5162495"/>
          </a:xfrm>
          <a:custGeom>
            <a:avLst/>
            <a:gdLst/>
            <a:ahLst/>
            <a:cxnLst/>
            <a:rect l="l" t="t" r="r" b="b"/>
            <a:pathLst>
              <a:path w="4988261" h="5162495">
                <a:moveTo>
                  <a:pt x="0" y="0"/>
                </a:moveTo>
                <a:lnTo>
                  <a:pt x="4988261" y="0"/>
                </a:lnTo>
                <a:lnTo>
                  <a:pt x="4988261" y="5162495"/>
                </a:lnTo>
                <a:lnTo>
                  <a:pt x="0" y="5162495"/>
                </a:lnTo>
                <a:lnTo>
                  <a:pt x="0" y="0"/>
                </a:lnTo>
                <a:close/>
              </a:path>
            </a:pathLst>
          </a:custGeom>
          <a:blipFill>
            <a:blip r:embed="rId4"/>
            <a:stretch>
              <a:fillRect b="-104"/>
            </a:stretch>
          </a:blipFill>
        </p:spPr>
        <p:txBody>
          <a:bodyPr/>
          <a:lstStyle/>
          <a:p>
            <a:endParaRPr lang="en-US"/>
          </a:p>
        </p:txBody>
      </p:sp>
      <p:sp>
        <p:nvSpPr>
          <p:cNvPr id="4" name="Freeform 4"/>
          <p:cNvSpPr/>
          <p:nvPr/>
        </p:nvSpPr>
        <p:spPr>
          <a:xfrm>
            <a:off x="4272225" y="4021696"/>
            <a:ext cx="4999667" cy="5174300"/>
          </a:xfrm>
          <a:custGeom>
            <a:avLst/>
            <a:gdLst/>
            <a:ahLst/>
            <a:cxnLst/>
            <a:rect l="l" t="t" r="r" b="b"/>
            <a:pathLst>
              <a:path w="4999667" h="5174300">
                <a:moveTo>
                  <a:pt x="0" y="0"/>
                </a:moveTo>
                <a:lnTo>
                  <a:pt x="4999667" y="0"/>
                </a:lnTo>
                <a:lnTo>
                  <a:pt x="4999667" y="5174300"/>
                </a:lnTo>
                <a:lnTo>
                  <a:pt x="0" y="5174300"/>
                </a:lnTo>
                <a:lnTo>
                  <a:pt x="0" y="0"/>
                </a:lnTo>
                <a:close/>
              </a:path>
            </a:pathLst>
          </a:custGeom>
          <a:blipFill>
            <a:blip r:embed="rId5"/>
            <a:stretch>
              <a:fillRect b="-104"/>
            </a:stretch>
          </a:blipFill>
        </p:spPr>
        <p:txBody>
          <a:bodyPr/>
          <a:lstStyle/>
          <a:p>
            <a:endParaRPr lang="en-US"/>
          </a:p>
        </p:txBody>
      </p:sp>
      <p:sp>
        <p:nvSpPr>
          <p:cNvPr id="5" name="Freeform 5"/>
          <p:cNvSpPr/>
          <p:nvPr/>
        </p:nvSpPr>
        <p:spPr>
          <a:xfrm>
            <a:off x="-257175" y="2795053"/>
            <a:ext cx="5015154" cy="5190328"/>
          </a:xfrm>
          <a:custGeom>
            <a:avLst/>
            <a:gdLst/>
            <a:ahLst/>
            <a:cxnLst/>
            <a:rect l="l" t="t" r="r" b="b"/>
            <a:pathLst>
              <a:path w="5015154" h="5190328">
                <a:moveTo>
                  <a:pt x="0" y="0"/>
                </a:moveTo>
                <a:lnTo>
                  <a:pt x="5015154" y="0"/>
                </a:lnTo>
                <a:lnTo>
                  <a:pt x="5015154" y="5190328"/>
                </a:lnTo>
                <a:lnTo>
                  <a:pt x="0" y="5190328"/>
                </a:lnTo>
                <a:lnTo>
                  <a:pt x="0" y="0"/>
                </a:lnTo>
                <a:close/>
              </a:path>
            </a:pathLst>
          </a:custGeom>
          <a:blipFill>
            <a:blip r:embed="rId6"/>
            <a:stretch>
              <a:fillRect b="-104"/>
            </a:stretch>
          </a:blipFill>
        </p:spPr>
        <p:txBody>
          <a:bodyPr/>
          <a:lstStyle/>
          <a:p>
            <a:endParaRPr lang="en-US"/>
          </a:p>
        </p:txBody>
      </p:sp>
      <p:sp>
        <p:nvSpPr>
          <p:cNvPr id="6" name="TextBox 6"/>
          <p:cNvSpPr txBox="1"/>
          <p:nvPr/>
        </p:nvSpPr>
        <p:spPr>
          <a:xfrm>
            <a:off x="650596" y="3703021"/>
            <a:ext cx="3199612" cy="3069717"/>
          </a:xfrm>
          <a:prstGeom prst="rect">
            <a:avLst/>
          </a:prstGeom>
        </p:spPr>
        <p:txBody>
          <a:bodyPr lIns="0" tIns="0" rIns="0" bIns="0" rtlCol="0" anchor="t">
            <a:spAutoFit/>
          </a:bodyPr>
          <a:lstStyle/>
          <a:p>
            <a:pPr algn="ctr">
              <a:lnSpc>
                <a:spcPts val="4059"/>
              </a:lnSpc>
            </a:pPr>
            <a:r>
              <a:rPr lang="en-US" sz="2900" b="1">
                <a:solidFill>
                  <a:srgbClr val="F2A900"/>
                </a:solidFill>
                <a:latin typeface="Proxima Nova 5 Bold"/>
                <a:ea typeface="Proxima Nova 5 Bold"/>
                <a:cs typeface="Proxima Nova 5 Bold"/>
                <a:sym typeface="Proxima Nova 5 Bold"/>
              </a:rPr>
              <a:t>Investigate</a:t>
            </a:r>
            <a:r>
              <a:rPr lang="en-US" sz="2900" b="1">
                <a:solidFill>
                  <a:srgbClr val="0077C8"/>
                </a:solidFill>
                <a:latin typeface="Proxima Nova 5 Bold"/>
                <a:ea typeface="Proxima Nova 5 Bold"/>
                <a:cs typeface="Proxima Nova 5 Bold"/>
                <a:sym typeface="Proxima Nova 5 Bold"/>
              </a:rPr>
              <a:t> allegations of corruption, fraud, criminal activity, conflicts of interest, or abuse.</a:t>
            </a:r>
          </a:p>
        </p:txBody>
      </p:sp>
      <p:sp>
        <p:nvSpPr>
          <p:cNvPr id="7" name="TextBox 7"/>
          <p:cNvSpPr txBox="1"/>
          <p:nvPr/>
        </p:nvSpPr>
        <p:spPr>
          <a:xfrm>
            <a:off x="4913611" y="4981575"/>
            <a:ext cx="3716896" cy="3069838"/>
          </a:xfrm>
          <a:prstGeom prst="rect">
            <a:avLst/>
          </a:prstGeom>
        </p:spPr>
        <p:txBody>
          <a:bodyPr lIns="0" tIns="0" rIns="0" bIns="0" rtlCol="0" anchor="t">
            <a:spAutoFit/>
          </a:bodyPr>
          <a:lstStyle/>
          <a:p>
            <a:pPr algn="ctr">
              <a:lnSpc>
                <a:spcPts val="4055"/>
              </a:lnSpc>
            </a:pPr>
            <a:r>
              <a:rPr lang="en-US" sz="2898" b="1">
                <a:solidFill>
                  <a:srgbClr val="F2A900"/>
                </a:solidFill>
                <a:latin typeface="Proxima Nova 5 Bold"/>
                <a:ea typeface="Proxima Nova 5 Bold"/>
                <a:cs typeface="Proxima Nova 5 Bold"/>
                <a:sym typeface="Proxima Nova 5 Bold"/>
              </a:rPr>
              <a:t>Recommendations</a:t>
            </a:r>
          </a:p>
          <a:p>
            <a:pPr algn="ctr">
              <a:lnSpc>
                <a:spcPts val="4058"/>
              </a:lnSpc>
            </a:pPr>
            <a:r>
              <a:rPr lang="en-US" sz="2899" b="1">
                <a:solidFill>
                  <a:srgbClr val="0077C8"/>
                </a:solidFill>
                <a:latin typeface="Proxima Nova 5 Bold"/>
                <a:ea typeface="Proxima Nova 5 Bold"/>
                <a:cs typeface="Proxima Nova 5 Bold"/>
                <a:sym typeface="Proxima Nova 5 Bold"/>
              </a:rPr>
              <a:t>to prevent or eliminate corruption, fraud, criminal activity, conflicts of interest or abuse.</a:t>
            </a:r>
          </a:p>
        </p:txBody>
      </p:sp>
      <p:sp>
        <p:nvSpPr>
          <p:cNvPr id="8" name="TextBox 8"/>
          <p:cNvSpPr txBox="1"/>
          <p:nvPr/>
        </p:nvSpPr>
        <p:spPr>
          <a:xfrm>
            <a:off x="9271892" y="3670484"/>
            <a:ext cx="4162204" cy="3789172"/>
          </a:xfrm>
          <a:prstGeom prst="rect">
            <a:avLst/>
          </a:prstGeom>
        </p:spPr>
        <p:txBody>
          <a:bodyPr lIns="0" tIns="0" rIns="0" bIns="0" rtlCol="0" anchor="t">
            <a:spAutoFit/>
          </a:bodyPr>
          <a:lstStyle/>
          <a:p>
            <a:pPr algn="ctr">
              <a:lnSpc>
                <a:spcPts val="3779"/>
              </a:lnSpc>
            </a:pPr>
            <a:r>
              <a:rPr lang="en-US" sz="2700" b="1">
                <a:solidFill>
                  <a:srgbClr val="F2A900"/>
                </a:solidFill>
                <a:latin typeface="Proxima Nova 5 Bold"/>
                <a:ea typeface="Proxima Nova 5 Bold"/>
                <a:cs typeface="Proxima Nova 5 Bold"/>
                <a:sym typeface="Proxima Nova 5 Bold"/>
              </a:rPr>
              <a:t>Develop Training</a:t>
            </a:r>
            <a:r>
              <a:rPr lang="en-US" sz="2700" b="1">
                <a:solidFill>
                  <a:srgbClr val="0077C8"/>
                </a:solidFill>
                <a:latin typeface="Proxima Nova 5 Bold"/>
                <a:ea typeface="Proxima Nova 5 Bold"/>
                <a:cs typeface="Proxima Nova 5 Bold"/>
                <a:sym typeface="Proxima Nova 5 Bold"/>
              </a:rPr>
              <a:t> programs for state officers &amp; employees on the prevention and elimination of corruption, fraud, criminal activity, conflicts, or abuse in covered agencies.</a:t>
            </a:r>
          </a:p>
        </p:txBody>
      </p:sp>
      <p:sp>
        <p:nvSpPr>
          <p:cNvPr id="9" name="TextBox 9"/>
          <p:cNvSpPr txBox="1"/>
          <p:nvPr/>
        </p:nvSpPr>
        <p:spPr>
          <a:xfrm>
            <a:off x="13957195" y="5361641"/>
            <a:ext cx="3716896" cy="2555488"/>
          </a:xfrm>
          <a:prstGeom prst="rect">
            <a:avLst/>
          </a:prstGeom>
        </p:spPr>
        <p:txBody>
          <a:bodyPr lIns="0" tIns="0" rIns="0" bIns="0" rtlCol="0" anchor="t">
            <a:spAutoFit/>
          </a:bodyPr>
          <a:lstStyle/>
          <a:p>
            <a:pPr algn="ctr">
              <a:lnSpc>
                <a:spcPts val="4055"/>
              </a:lnSpc>
            </a:pPr>
            <a:r>
              <a:rPr lang="en-US" sz="2898" b="1">
                <a:solidFill>
                  <a:srgbClr val="F2A900"/>
                </a:solidFill>
                <a:latin typeface="Proxima Nova 5 Bold"/>
                <a:ea typeface="Proxima Nova 5 Bold"/>
                <a:cs typeface="Proxima Nova 5 Bold"/>
                <a:sym typeface="Proxima Nova 5 Bold"/>
              </a:rPr>
              <a:t>Policy Review</a:t>
            </a:r>
          </a:p>
          <a:p>
            <a:pPr algn="ctr">
              <a:lnSpc>
                <a:spcPts val="4058"/>
              </a:lnSpc>
            </a:pPr>
            <a:r>
              <a:rPr lang="en-US" sz="2899" b="1">
                <a:solidFill>
                  <a:srgbClr val="0077C8"/>
                </a:solidFill>
                <a:latin typeface="Proxima Nova 5 Bold"/>
                <a:ea typeface="Proxima Nova 5 Bold"/>
                <a:cs typeface="Proxima Nova 5 Bold"/>
                <a:sym typeface="Proxima Nova 5 Bold"/>
              </a:rPr>
              <a:t>Periodically review and examine policies and procedures of covered agencies.</a:t>
            </a:r>
          </a:p>
        </p:txBody>
      </p:sp>
      <p:grpSp>
        <p:nvGrpSpPr>
          <p:cNvPr id="10" name="Group 10"/>
          <p:cNvGrpSpPr/>
          <p:nvPr/>
        </p:nvGrpSpPr>
        <p:grpSpPr>
          <a:xfrm>
            <a:off x="0" y="9043068"/>
            <a:ext cx="18287996" cy="3266926"/>
            <a:chOff x="0" y="0"/>
            <a:chExt cx="24383995" cy="4355901"/>
          </a:xfrm>
        </p:grpSpPr>
        <p:sp>
          <p:nvSpPr>
            <p:cNvPr id="11" name="Freeform 11"/>
            <p:cNvSpPr/>
            <p:nvPr/>
          </p:nvSpPr>
          <p:spPr>
            <a:xfrm>
              <a:off x="19702376" y="89604"/>
              <a:ext cx="4015479" cy="1812219"/>
            </a:xfrm>
            <a:custGeom>
              <a:avLst/>
              <a:gdLst/>
              <a:ahLst/>
              <a:cxnLst/>
              <a:rect l="l" t="t" r="r" b="b"/>
              <a:pathLst>
                <a:path w="4015479" h="1812219">
                  <a:moveTo>
                    <a:pt x="0" y="0"/>
                  </a:moveTo>
                  <a:lnTo>
                    <a:pt x="4015479" y="0"/>
                  </a:lnTo>
                  <a:lnTo>
                    <a:pt x="4015479" y="1812219"/>
                  </a:lnTo>
                  <a:lnTo>
                    <a:pt x="0" y="1812219"/>
                  </a:lnTo>
                  <a:lnTo>
                    <a:pt x="0" y="0"/>
                  </a:lnTo>
                  <a:close/>
                </a:path>
              </a:pathLst>
            </a:custGeom>
            <a:blipFill>
              <a:blip r:embed="rId7"/>
              <a:stretch>
                <a:fillRect t="-5394" b="-5394"/>
              </a:stretch>
            </a:blipFill>
          </p:spPr>
          <p:txBody>
            <a:bodyPr/>
            <a:lstStyle/>
            <a:p>
              <a:endParaRPr lang="en-US"/>
            </a:p>
          </p:txBody>
        </p:sp>
        <p:sp>
          <p:nvSpPr>
            <p:cNvPr id="12" name="Freeform 12"/>
            <p:cNvSpPr/>
            <p:nvPr/>
          </p:nvSpPr>
          <p:spPr>
            <a:xfrm>
              <a:off x="0" y="0"/>
              <a:ext cx="24383995" cy="4355901"/>
            </a:xfrm>
            <a:custGeom>
              <a:avLst/>
              <a:gdLst/>
              <a:ahLst/>
              <a:cxnLst/>
              <a:rect l="l" t="t" r="r" b="b"/>
              <a:pathLst>
                <a:path w="24383995" h="4355901">
                  <a:moveTo>
                    <a:pt x="0" y="0"/>
                  </a:moveTo>
                  <a:lnTo>
                    <a:pt x="24383995" y="0"/>
                  </a:lnTo>
                  <a:lnTo>
                    <a:pt x="24383995" y="4355901"/>
                  </a:lnTo>
                  <a:lnTo>
                    <a:pt x="0" y="43559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19702376" y="89604"/>
              <a:ext cx="4015479" cy="1812219"/>
            </a:xfrm>
            <a:custGeom>
              <a:avLst/>
              <a:gdLst/>
              <a:ahLst/>
              <a:cxnLst/>
              <a:rect l="l" t="t" r="r" b="b"/>
              <a:pathLst>
                <a:path w="4015479" h="1812219">
                  <a:moveTo>
                    <a:pt x="0" y="0"/>
                  </a:moveTo>
                  <a:lnTo>
                    <a:pt x="4015479" y="0"/>
                  </a:lnTo>
                  <a:lnTo>
                    <a:pt x="4015479" y="1812219"/>
                  </a:lnTo>
                  <a:lnTo>
                    <a:pt x="0" y="1812219"/>
                  </a:lnTo>
                  <a:lnTo>
                    <a:pt x="0" y="0"/>
                  </a:lnTo>
                  <a:close/>
                </a:path>
              </a:pathLst>
            </a:custGeom>
            <a:blipFill>
              <a:blip r:embed="rId10"/>
              <a:stretch>
                <a:fillRect t="-5394" b="-5394"/>
              </a:stretch>
            </a:blipFill>
          </p:spPr>
          <p:txBody>
            <a:bodyPr/>
            <a:lstStyle/>
            <a:p>
              <a:endParaRPr lang="en-US"/>
            </a:p>
          </p:txBody>
        </p:sp>
      </p:grpSp>
      <p:grpSp>
        <p:nvGrpSpPr>
          <p:cNvPr id="14" name="Group 14"/>
          <p:cNvGrpSpPr/>
          <p:nvPr/>
        </p:nvGrpSpPr>
        <p:grpSpPr>
          <a:xfrm>
            <a:off x="-78927" y="0"/>
            <a:ext cx="18701638" cy="2316705"/>
            <a:chOff x="0" y="0"/>
            <a:chExt cx="24935517" cy="3088940"/>
          </a:xfrm>
        </p:grpSpPr>
        <p:grpSp>
          <p:nvGrpSpPr>
            <p:cNvPr id="15" name="Group 15"/>
            <p:cNvGrpSpPr/>
            <p:nvPr/>
          </p:nvGrpSpPr>
          <p:grpSpPr>
            <a:xfrm>
              <a:off x="0" y="0"/>
              <a:ext cx="24935517" cy="1746712"/>
              <a:chOff x="0" y="0"/>
              <a:chExt cx="24935517" cy="1746712"/>
            </a:xfrm>
          </p:grpSpPr>
          <p:sp>
            <p:nvSpPr>
              <p:cNvPr id="16" name="Freeform 16"/>
              <p:cNvSpPr/>
              <p:nvPr/>
            </p:nvSpPr>
            <p:spPr>
              <a:xfrm>
                <a:off x="0" y="0"/>
                <a:ext cx="24935562" cy="1746723"/>
              </a:xfrm>
              <a:custGeom>
                <a:avLst/>
                <a:gdLst/>
                <a:ahLst/>
                <a:cxnLst/>
                <a:rect l="l" t="t" r="r" b="b"/>
                <a:pathLst>
                  <a:path w="24935562" h="1746723">
                    <a:moveTo>
                      <a:pt x="0" y="0"/>
                    </a:moveTo>
                    <a:lnTo>
                      <a:pt x="24935562" y="0"/>
                    </a:lnTo>
                    <a:lnTo>
                      <a:pt x="24935562" y="1746723"/>
                    </a:lnTo>
                    <a:lnTo>
                      <a:pt x="0" y="1746723"/>
                    </a:lnTo>
                    <a:lnTo>
                      <a:pt x="0" y="0"/>
                    </a:lnTo>
                    <a:close/>
                  </a:path>
                </a:pathLst>
              </a:custGeom>
              <a:solidFill>
                <a:srgbClr val="F2A900"/>
              </a:solidFill>
              <a:ln w="12700">
                <a:solidFill>
                  <a:srgbClr val="000000"/>
                </a:solidFill>
              </a:ln>
            </p:spPr>
            <p:txBody>
              <a:bodyPr/>
              <a:lstStyle/>
              <a:p>
                <a:endParaRPr lang="en-US"/>
              </a:p>
            </p:txBody>
          </p:sp>
        </p:grpSp>
        <p:sp>
          <p:nvSpPr>
            <p:cNvPr id="17" name="TextBox 17"/>
            <p:cNvSpPr txBox="1"/>
            <p:nvPr/>
          </p:nvSpPr>
          <p:spPr>
            <a:xfrm>
              <a:off x="932614" y="298698"/>
              <a:ext cx="19045521" cy="1139791"/>
            </a:xfrm>
            <a:prstGeom prst="rect">
              <a:avLst/>
            </a:prstGeom>
          </p:spPr>
          <p:txBody>
            <a:bodyPr lIns="0" tIns="0" rIns="0" bIns="0" rtlCol="0" anchor="t">
              <a:spAutoFit/>
            </a:bodyPr>
            <a:lstStyle/>
            <a:p>
              <a:pPr algn="l">
                <a:lnSpc>
                  <a:spcPts val="6718"/>
                </a:lnSpc>
              </a:pPr>
              <a:r>
                <a:rPr lang="en-US" sz="5599">
                  <a:solidFill>
                    <a:srgbClr val="FFFFFF"/>
                  </a:solidFill>
                  <a:latin typeface="Proxima Nova 2"/>
                  <a:ea typeface="Proxima Nova 2"/>
                  <a:cs typeface="Proxima Nova 2"/>
                  <a:sym typeface="Proxima Nova 2"/>
                </a:rPr>
                <a:t>New York State Executive Law Article 4-A</a:t>
              </a:r>
            </a:p>
          </p:txBody>
        </p:sp>
        <p:sp>
          <p:nvSpPr>
            <p:cNvPr id="18" name="TextBox 18"/>
            <p:cNvSpPr txBox="1"/>
            <p:nvPr/>
          </p:nvSpPr>
          <p:spPr>
            <a:xfrm>
              <a:off x="1647359" y="2085671"/>
              <a:ext cx="21915117" cy="1003270"/>
            </a:xfrm>
            <a:prstGeom prst="rect">
              <a:avLst/>
            </a:prstGeom>
          </p:spPr>
          <p:txBody>
            <a:bodyPr lIns="0" tIns="0" rIns="0" bIns="0" rtlCol="0" anchor="t">
              <a:spAutoFit/>
            </a:bodyPr>
            <a:lstStyle/>
            <a:p>
              <a:pPr algn="l">
                <a:lnSpc>
                  <a:spcPts val="5998"/>
                </a:lnSpc>
              </a:pPr>
              <a:r>
                <a:rPr lang="en-US" sz="4999">
                  <a:solidFill>
                    <a:srgbClr val="F2A900"/>
                  </a:solidFill>
                  <a:latin typeface="Proxima Nova 2"/>
                  <a:ea typeface="Proxima Nova 2"/>
                  <a:cs typeface="Proxima Nova 2"/>
                  <a:sym typeface="Proxima Nova 2"/>
                </a:rPr>
                <a:t>Responsibilities of NYSIG Under Section 53</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A99AC"/>
        </a:solidFill>
        <a:effectLst/>
      </p:bgPr>
    </p:bg>
    <p:spTree>
      <p:nvGrpSpPr>
        <p:cNvPr id="1" name=""/>
        <p:cNvGrpSpPr/>
        <p:nvPr/>
      </p:nvGrpSpPr>
      <p:grpSpPr>
        <a:xfrm>
          <a:off x="0" y="0"/>
          <a:ext cx="0" cy="0"/>
          <a:chOff x="0" y="0"/>
          <a:chExt cx="0" cy="0"/>
        </a:xfrm>
      </p:grpSpPr>
      <p:sp>
        <p:nvSpPr>
          <p:cNvPr id="2" name="Freeform 2"/>
          <p:cNvSpPr/>
          <p:nvPr/>
        </p:nvSpPr>
        <p:spPr>
          <a:xfrm>
            <a:off x="822961" y="1238250"/>
            <a:ext cx="15972282" cy="19050"/>
          </a:xfrm>
          <a:custGeom>
            <a:avLst/>
            <a:gdLst/>
            <a:ahLst/>
            <a:cxnLst/>
            <a:rect l="l" t="t" r="r" b="b"/>
            <a:pathLst>
              <a:path w="15972282" h="19050">
                <a:moveTo>
                  <a:pt x="0" y="0"/>
                </a:moveTo>
                <a:lnTo>
                  <a:pt x="15972282" y="0"/>
                </a:lnTo>
                <a:lnTo>
                  <a:pt x="15972282" y="19050"/>
                </a:lnTo>
                <a:lnTo>
                  <a:pt x="0" y="19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43524" y="1457325"/>
            <a:ext cx="14731156" cy="3343852"/>
          </a:xfrm>
          <a:custGeom>
            <a:avLst/>
            <a:gdLst/>
            <a:ahLst/>
            <a:cxnLst/>
            <a:rect l="l" t="t" r="r" b="b"/>
            <a:pathLst>
              <a:path w="14731156" h="3343852">
                <a:moveTo>
                  <a:pt x="0" y="0"/>
                </a:moveTo>
                <a:lnTo>
                  <a:pt x="14731156" y="0"/>
                </a:lnTo>
                <a:lnTo>
                  <a:pt x="14731156" y="3343852"/>
                </a:lnTo>
                <a:lnTo>
                  <a:pt x="0" y="3343852"/>
                </a:lnTo>
                <a:lnTo>
                  <a:pt x="0" y="0"/>
                </a:lnTo>
                <a:close/>
              </a:path>
            </a:pathLst>
          </a:custGeom>
          <a:blipFill>
            <a:blip r:embed="rId5"/>
            <a:stretch>
              <a:fillRect t="-41418" b="-40183"/>
            </a:stretch>
          </a:blipFill>
        </p:spPr>
        <p:txBody>
          <a:bodyPr/>
          <a:lstStyle/>
          <a:p>
            <a:endParaRPr lang="en-US"/>
          </a:p>
        </p:txBody>
      </p:sp>
      <p:sp>
        <p:nvSpPr>
          <p:cNvPr id="4" name="Freeform 4"/>
          <p:cNvSpPr/>
          <p:nvPr/>
        </p:nvSpPr>
        <p:spPr>
          <a:xfrm>
            <a:off x="822961" y="4782127"/>
            <a:ext cx="15972282" cy="19050"/>
          </a:xfrm>
          <a:custGeom>
            <a:avLst/>
            <a:gdLst/>
            <a:ahLst/>
            <a:cxnLst/>
            <a:rect l="l" t="t" r="r" b="b"/>
            <a:pathLst>
              <a:path w="15972282" h="19050">
                <a:moveTo>
                  <a:pt x="0" y="0"/>
                </a:moveTo>
                <a:lnTo>
                  <a:pt x="15972282" y="0"/>
                </a:lnTo>
                <a:lnTo>
                  <a:pt x="15972282" y="19050"/>
                </a:lnTo>
                <a:lnTo>
                  <a:pt x="0" y="19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7" y="9043068"/>
            <a:ext cx="18287996" cy="3266926"/>
            <a:chOff x="0" y="0"/>
            <a:chExt cx="24383995" cy="4355901"/>
          </a:xfrm>
        </p:grpSpPr>
        <p:sp>
          <p:nvSpPr>
            <p:cNvPr id="6" name="Freeform 6"/>
            <p:cNvSpPr/>
            <p:nvPr/>
          </p:nvSpPr>
          <p:spPr>
            <a:xfrm>
              <a:off x="19702376" y="89604"/>
              <a:ext cx="4015479" cy="1812219"/>
            </a:xfrm>
            <a:custGeom>
              <a:avLst/>
              <a:gdLst/>
              <a:ahLst/>
              <a:cxnLst/>
              <a:rect l="l" t="t" r="r" b="b"/>
              <a:pathLst>
                <a:path w="4015479" h="1812219">
                  <a:moveTo>
                    <a:pt x="0" y="0"/>
                  </a:moveTo>
                  <a:lnTo>
                    <a:pt x="4015479" y="0"/>
                  </a:lnTo>
                  <a:lnTo>
                    <a:pt x="4015479" y="1812219"/>
                  </a:lnTo>
                  <a:lnTo>
                    <a:pt x="0" y="1812219"/>
                  </a:lnTo>
                  <a:lnTo>
                    <a:pt x="0" y="0"/>
                  </a:lnTo>
                  <a:close/>
                </a:path>
              </a:pathLst>
            </a:custGeom>
            <a:blipFill>
              <a:blip r:embed="rId6"/>
              <a:stretch>
                <a:fillRect t="-5394" b="-5394"/>
              </a:stretch>
            </a:blipFill>
          </p:spPr>
          <p:txBody>
            <a:bodyPr/>
            <a:lstStyle/>
            <a:p>
              <a:endParaRPr lang="en-US"/>
            </a:p>
          </p:txBody>
        </p:sp>
        <p:sp>
          <p:nvSpPr>
            <p:cNvPr id="7" name="Freeform 7"/>
            <p:cNvSpPr/>
            <p:nvPr/>
          </p:nvSpPr>
          <p:spPr>
            <a:xfrm>
              <a:off x="0" y="0"/>
              <a:ext cx="24383995" cy="4355901"/>
            </a:xfrm>
            <a:custGeom>
              <a:avLst/>
              <a:gdLst/>
              <a:ahLst/>
              <a:cxnLst/>
              <a:rect l="l" t="t" r="r" b="b"/>
              <a:pathLst>
                <a:path w="24383995" h="4355901">
                  <a:moveTo>
                    <a:pt x="0" y="0"/>
                  </a:moveTo>
                  <a:lnTo>
                    <a:pt x="24383995" y="0"/>
                  </a:lnTo>
                  <a:lnTo>
                    <a:pt x="24383995" y="4355901"/>
                  </a:lnTo>
                  <a:lnTo>
                    <a:pt x="0" y="43559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9702376" y="89604"/>
              <a:ext cx="4015479" cy="1812219"/>
            </a:xfrm>
            <a:custGeom>
              <a:avLst/>
              <a:gdLst/>
              <a:ahLst/>
              <a:cxnLst/>
              <a:rect l="l" t="t" r="r" b="b"/>
              <a:pathLst>
                <a:path w="4015479" h="1812219">
                  <a:moveTo>
                    <a:pt x="0" y="0"/>
                  </a:moveTo>
                  <a:lnTo>
                    <a:pt x="4015479" y="0"/>
                  </a:lnTo>
                  <a:lnTo>
                    <a:pt x="4015479" y="1812219"/>
                  </a:lnTo>
                  <a:lnTo>
                    <a:pt x="0" y="1812219"/>
                  </a:lnTo>
                  <a:lnTo>
                    <a:pt x="0" y="0"/>
                  </a:lnTo>
                  <a:close/>
                </a:path>
              </a:pathLst>
            </a:custGeom>
            <a:blipFill>
              <a:blip r:embed="rId9"/>
              <a:stretch>
                <a:fillRect t="-5394" b="-5394"/>
              </a:stretch>
            </a:blipFill>
          </p:spPr>
          <p:txBody>
            <a:bodyPr/>
            <a:lstStyle/>
            <a:p>
              <a:endParaRPr lang="en-US"/>
            </a:p>
          </p:txBody>
        </p:sp>
      </p:grpSp>
      <p:sp>
        <p:nvSpPr>
          <p:cNvPr id="9" name="Freeform 9"/>
          <p:cNvSpPr/>
          <p:nvPr/>
        </p:nvSpPr>
        <p:spPr>
          <a:xfrm>
            <a:off x="822961" y="5835581"/>
            <a:ext cx="15972282" cy="19050"/>
          </a:xfrm>
          <a:custGeom>
            <a:avLst/>
            <a:gdLst/>
            <a:ahLst/>
            <a:cxnLst/>
            <a:rect l="l" t="t" r="r" b="b"/>
            <a:pathLst>
              <a:path w="15972282" h="19050">
                <a:moveTo>
                  <a:pt x="0" y="0"/>
                </a:moveTo>
                <a:lnTo>
                  <a:pt x="15972282" y="0"/>
                </a:lnTo>
                <a:lnTo>
                  <a:pt x="15972282" y="19050"/>
                </a:lnTo>
                <a:lnTo>
                  <a:pt x="0" y="19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1521408" y="6883850"/>
            <a:ext cx="2378500" cy="1099916"/>
            <a:chOff x="0" y="0"/>
            <a:chExt cx="812800" cy="375872"/>
          </a:xfrm>
        </p:grpSpPr>
        <p:sp>
          <p:nvSpPr>
            <p:cNvPr id="11" name="Freeform 11"/>
            <p:cNvSpPr/>
            <p:nvPr/>
          </p:nvSpPr>
          <p:spPr>
            <a:xfrm>
              <a:off x="0" y="0"/>
              <a:ext cx="812800" cy="375872"/>
            </a:xfrm>
            <a:custGeom>
              <a:avLst/>
              <a:gdLst/>
              <a:ahLst/>
              <a:cxnLst/>
              <a:rect l="l" t="t" r="r" b="b"/>
              <a:pathLst>
                <a:path w="812800" h="375872">
                  <a:moveTo>
                    <a:pt x="609600" y="0"/>
                  </a:moveTo>
                  <a:cubicBezTo>
                    <a:pt x="721824" y="0"/>
                    <a:pt x="812800" y="84142"/>
                    <a:pt x="812800" y="187936"/>
                  </a:cubicBezTo>
                  <a:cubicBezTo>
                    <a:pt x="812800" y="291730"/>
                    <a:pt x="721824" y="375872"/>
                    <a:pt x="609600" y="375872"/>
                  </a:cubicBezTo>
                  <a:lnTo>
                    <a:pt x="203200" y="375872"/>
                  </a:lnTo>
                  <a:cubicBezTo>
                    <a:pt x="90976" y="375872"/>
                    <a:pt x="0" y="291730"/>
                    <a:pt x="0" y="187936"/>
                  </a:cubicBezTo>
                  <a:cubicBezTo>
                    <a:pt x="0" y="84142"/>
                    <a:pt x="90976" y="0"/>
                    <a:pt x="203200" y="0"/>
                  </a:cubicBezTo>
                  <a:close/>
                </a:path>
              </a:pathLst>
            </a:custGeom>
            <a:solidFill>
              <a:srgbClr val="F2A900"/>
            </a:solidFill>
          </p:spPr>
          <p:txBody>
            <a:bodyPr/>
            <a:lstStyle/>
            <a:p>
              <a:endParaRPr lang="en-US"/>
            </a:p>
          </p:txBody>
        </p:sp>
        <p:sp>
          <p:nvSpPr>
            <p:cNvPr id="12" name="TextBox 12"/>
            <p:cNvSpPr txBox="1"/>
            <p:nvPr/>
          </p:nvSpPr>
          <p:spPr>
            <a:xfrm>
              <a:off x="0" y="-47625"/>
              <a:ext cx="812800" cy="423497"/>
            </a:xfrm>
            <a:prstGeom prst="rect">
              <a:avLst/>
            </a:prstGeom>
          </p:spPr>
          <p:txBody>
            <a:bodyPr lIns="50800" tIns="50800" rIns="50800" bIns="50800" rtlCol="0" anchor="ctr"/>
            <a:lstStyle/>
            <a:p>
              <a:pPr algn="ctr">
                <a:lnSpc>
                  <a:spcPts val="2800"/>
                </a:lnSpc>
              </a:pPr>
              <a:endParaRPr/>
            </a:p>
          </p:txBody>
        </p:sp>
      </p:grpSp>
      <p:grpSp>
        <p:nvGrpSpPr>
          <p:cNvPr id="13" name="Group 13"/>
          <p:cNvGrpSpPr/>
          <p:nvPr/>
        </p:nvGrpSpPr>
        <p:grpSpPr>
          <a:xfrm>
            <a:off x="12887060" y="6883850"/>
            <a:ext cx="4187627" cy="1130000"/>
            <a:chOff x="0" y="0"/>
            <a:chExt cx="1210812" cy="326728"/>
          </a:xfrm>
        </p:grpSpPr>
        <p:sp>
          <p:nvSpPr>
            <p:cNvPr id="14" name="Freeform 14"/>
            <p:cNvSpPr/>
            <p:nvPr/>
          </p:nvSpPr>
          <p:spPr>
            <a:xfrm>
              <a:off x="0" y="0"/>
              <a:ext cx="1210812" cy="326728"/>
            </a:xfrm>
            <a:custGeom>
              <a:avLst/>
              <a:gdLst/>
              <a:ahLst/>
              <a:cxnLst/>
              <a:rect l="l" t="t" r="r" b="b"/>
              <a:pathLst>
                <a:path w="1210812" h="326728">
                  <a:moveTo>
                    <a:pt x="1007612" y="0"/>
                  </a:moveTo>
                  <a:cubicBezTo>
                    <a:pt x="1119836" y="0"/>
                    <a:pt x="1210812" y="73141"/>
                    <a:pt x="1210812" y="163364"/>
                  </a:cubicBezTo>
                  <a:cubicBezTo>
                    <a:pt x="1210812" y="253588"/>
                    <a:pt x="1119836" y="326728"/>
                    <a:pt x="1007612" y="326728"/>
                  </a:cubicBezTo>
                  <a:lnTo>
                    <a:pt x="203200" y="326728"/>
                  </a:lnTo>
                  <a:cubicBezTo>
                    <a:pt x="90976" y="326728"/>
                    <a:pt x="0" y="253588"/>
                    <a:pt x="0" y="163364"/>
                  </a:cubicBezTo>
                  <a:cubicBezTo>
                    <a:pt x="0" y="73141"/>
                    <a:pt x="90976" y="0"/>
                    <a:pt x="203200" y="0"/>
                  </a:cubicBezTo>
                  <a:close/>
                </a:path>
              </a:pathLst>
            </a:custGeom>
            <a:solidFill>
              <a:srgbClr val="F2A900"/>
            </a:solidFill>
          </p:spPr>
          <p:txBody>
            <a:bodyPr/>
            <a:lstStyle/>
            <a:p>
              <a:endParaRPr lang="en-US"/>
            </a:p>
          </p:txBody>
        </p:sp>
        <p:sp>
          <p:nvSpPr>
            <p:cNvPr id="15" name="TextBox 15"/>
            <p:cNvSpPr txBox="1"/>
            <p:nvPr/>
          </p:nvSpPr>
          <p:spPr>
            <a:xfrm>
              <a:off x="0" y="-47625"/>
              <a:ext cx="1210812" cy="374353"/>
            </a:xfrm>
            <a:prstGeom prst="rect">
              <a:avLst/>
            </a:prstGeom>
          </p:spPr>
          <p:txBody>
            <a:bodyPr lIns="50800" tIns="50800" rIns="50800" bIns="50800" rtlCol="0" anchor="ctr"/>
            <a:lstStyle/>
            <a:p>
              <a:pPr algn="ctr">
                <a:lnSpc>
                  <a:spcPts val="2800"/>
                </a:lnSpc>
              </a:pPr>
              <a:endParaRPr/>
            </a:p>
          </p:txBody>
        </p:sp>
      </p:grpSp>
      <p:sp>
        <p:nvSpPr>
          <p:cNvPr id="16" name="TextBox 16"/>
          <p:cNvSpPr txBox="1"/>
          <p:nvPr/>
        </p:nvSpPr>
        <p:spPr>
          <a:xfrm>
            <a:off x="3658558" y="4810743"/>
            <a:ext cx="10970865" cy="962660"/>
          </a:xfrm>
          <a:prstGeom prst="rect">
            <a:avLst/>
          </a:prstGeom>
        </p:spPr>
        <p:txBody>
          <a:bodyPr lIns="0" tIns="0" rIns="0" bIns="0" rtlCol="0" anchor="t">
            <a:spAutoFit/>
          </a:bodyPr>
          <a:lstStyle/>
          <a:p>
            <a:pPr algn="ctr">
              <a:lnSpc>
                <a:spcPts val="7840"/>
              </a:lnSpc>
              <a:spcBef>
                <a:spcPct val="0"/>
              </a:spcBef>
            </a:pPr>
            <a:r>
              <a:rPr lang="en-US" sz="5600" spc="112">
                <a:solidFill>
                  <a:srgbClr val="002D72"/>
                </a:solidFill>
                <a:latin typeface="Proxima Nova 2"/>
                <a:ea typeface="Proxima Nova 2"/>
                <a:cs typeface="Proxima Nova 2"/>
                <a:sym typeface="Proxima Nova 2"/>
              </a:rPr>
              <a:t>How Do You Make a Complaint? </a:t>
            </a:r>
          </a:p>
        </p:txBody>
      </p:sp>
      <p:grpSp>
        <p:nvGrpSpPr>
          <p:cNvPr id="17" name="Group 17"/>
          <p:cNvGrpSpPr/>
          <p:nvPr/>
        </p:nvGrpSpPr>
        <p:grpSpPr>
          <a:xfrm>
            <a:off x="6474816" y="6245482"/>
            <a:ext cx="4668572" cy="1543050"/>
            <a:chOff x="0" y="0"/>
            <a:chExt cx="6224762" cy="2057400"/>
          </a:xfrm>
        </p:grpSpPr>
        <p:grpSp>
          <p:nvGrpSpPr>
            <p:cNvPr id="18" name="Group 18"/>
            <p:cNvGrpSpPr/>
            <p:nvPr/>
          </p:nvGrpSpPr>
          <p:grpSpPr>
            <a:xfrm>
              <a:off x="0" y="0"/>
              <a:ext cx="6224762" cy="2057400"/>
              <a:chOff x="0" y="0"/>
              <a:chExt cx="1229583" cy="406400"/>
            </a:xfrm>
          </p:grpSpPr>
          <p:sp>
            <p:nvSpPr>
              <p:cNvPr id="19" name="Freeform 19"/>
              <p:cNvSpPr/>
              <p:nvPr/>
            </p:nvSpPr>
            <p:spPr>
              <a:xfrm>
                <a:off x="0" y="0"/>
                <a:ext cx="1229583" cy="406400"/>
              </a:xfrm>
              <a:custGeom>
                <a:avLst/>
                <a:gdLst/>
                <a:ahLst/>
                <a:cxnLst/>
                <a:rect l="l" t="t" r="r" b="b"/>
                <a:pathLst>
                  <a:path w="1229583" h="406400">
                    <a:moveTo>
                      <a:pt x="1026383" y="0"/>
                    </a:moveTo>
                    <a:cubicBezTo>
                      <a:pt x="1138607" y="0"/>
                      <a:pt x="1229583" y="90976"/>
                      <a:pt x="1229583" y="203200"/>
                    </a:cubicBezTo>
                    <a:cubicBezTo>
                      <a:pt x="1229583" y="315424"/>
                      <a:pt x="1138607" y="406400"/>
                      <a:pt x="1026383" y="406400"/>
                    </a:cubicBezTo>
                    <a:lnTo>
                      <a:pt x="203200" y="406400"/>
                    </a:lnTo>
                    <a:cubicBezTo>
                      <a:pt x="90976" y="406400"/>
                      <a:pt x="0" y="315424"/>
                      <a:pt x="0" y="203200"/>
                    </a:cubicBezTo>
                    <a:cubicBezTo>
                      <a:pt x="0" y="90976"/>
                      <a:pt x="90976" y="0"/>
                      <a:pt x="203200" y="0"/>
                    </a:cubicBezTo>
                    <a:close/>
                  </a:path>
                </a:pathLst>
              </a:custGeom>
              <a:solidFill>
                <a:srgbClr val="272424"/>
              </a:solidFill>
            </p:spPr>
            <p:txBody>
              <a:bodyPr/>
              <a:lstStyle/>
              <a:p>
                <a:endParaRPr lang="en-US"/>
              </a:p>
            </p:txBody>
          </p:sp>
          <p:sp>
            <p:nvSpPr>
              <p:cNvPr id="20" name="TextBox 20"/>
              <p:cNvSpPr txBox="1"/>
              <p:nvPr/>
            </p:nvSpPr>
            <p:spPr>
              <a:xfrm>
                <a:off x="0" y="-47625"/>
                <a:ext cx="1229583" cy="454025"/>
              </a:xfrm>
              <a:prstGeom prst="rect">
                <a:avLst/>
              </a:prstGeom>
            </p:spPr>
            <p:txBody>
              <a:bodyPr lIns="50800" tIns="50800" rIns="50800" bIns="50800" rtlCol="0" anchor="ctr"/>
              <a:lstStyle/>
              <a:p>
                <a:pPr algn="ctr">
                  <a:lnSpc>
                    <a:spcPts val="2800"/>
                  </a:lnSpc>
                </a:pPr>
                <a:endParaRPr/>
              </a:p>
            </p:txBody>
          </p:sp>
        </p:grpSp>
        <p:sp>
          <p:nvSpPr>
            <p:cNvPr id="21" name="TextBox 21"/>
            <p:cNvSpPr txBox="1"/>
            <p:nvPr/>
          </p:nvSpPr>
          <p:spPr>
            <a:xfrm>
              <a:off x="790296" y="124354"/>
              <a:ext cx="5434466" cy="1713442"/>
            </a:xfrm>
            <a:prstGeom prst="rect">
              <a:avLst/>
            </a:prstGeom>
          </p:spPr>
          <p:txBody>
            <a:bodyPr lIns="0" tIns="0" rIns="0" bIns="0" rtlCol="0" anchor="t">
              <a:spAutoFit/>
            </a:bodyPr>
            <a:lstStyle/>
            <a:p>
              <a:pPr algn="l">
                <a:lnSpc>
                  <a:spcPts val="4900"/>
                </a:lnSpc>
              </a:pPr>
              <a:r>
                <a:rPr lang="en-US" sz="3500" spc="70">
                  <a:solidFill>
                    <a:srgbClr val="FFFFFF"/>
                  </a:solidFill>
                  <a:latin typeface="Arimo"/>
                  <a:ea typeface="Arimo"/>
                  <a:cs typeface="Arimo"/>
                  <a:sym typeface="Arimo"/>
                </a:rPr>
                <a:t>1-800-DO-RIGHT (1-800-367-4448)</a:t>
              </a:r>
            </a:p>
          </p:txBody>
        </p:sp>
      </p:grpSp>
      <p:sp>
        <p:nvSpPr>
          <p:cNvPr id="22" name="TextBox 22"/>
          <p:cNvSpPr txBox="1"/>
          <p:nvPr/>
        </p:nvSpPr>
        <p:spPr>
          <a:xfrm>
            <a:off x="822961" y="361950"/>
            <a:ext cx="16965430" cy="866775"/>
          </a:xfrm>
          <a:prstGeom prst="rect">
            <a:avLst/>
          </a:prstGeom>
        </p:spPr>
        <p:txBody>
          <a:bodyPr lIns="0" tIns="0" rIns="0" bIns="0" rtlCol="0" anchor="t">
            <a:spAutoFit/>
          </a:bodyPr>
          <a:lstStyle/>
          <a:p>
            <a:pPr algn="l">
              <a:lnSpc>
                <a:spcPts val="6719"/>
              </a:lnSpc>
            </a:pPr>
            <a:r>
              <a:rPr lang="en-US" sz="5599" b="1">
                <a:solidFill>
                  <a:srgbClr val="002D72"/>
                </a:solidFill>
                <a:latin typeface="Proxima Nova 5 Bold"/>
                <a:ea typeface="Proxima Nova 5 Bold"/>
                <a:cs typeface="Proxima Nova 5 Bold"/>
                <a:sym typeface="Proxima Nova 5 Bold"/>
              </a:rPr>
              <a:t>Who Makes Complaints to the Inspector General?</a:t>
            </a:r>
          </a:p>
        </p:txBody>
      </p:sp>
      <p:grpSp>
        <p:nvGrpSpPr>
          <p:cNvPr id="23" name="Group 23"/>
          <p:cNvGrpSpPr/>
          <p:nvPr/>
        </p:nvGrpSpPr>
        <p:grpSpPr>
          <a:xfrm>
            <a:off x="5488559" y="8179057"/>
            <a:ext cx="6641086" cy="854160"/>
            <a:chOff x="0" y="0"/>
            <a:chExt cx="8854782" cy="1138880"/>
          </a:xfrm>
        </p:grpSpPr>
        <p:grpSp>
          <p:nvGrpSpPr>
            <p:cNvPr id="24" name="Group 24"/>
            <p:cNvGrpSpPr/>
            <p:nvPr/>
          </p:nvGrpSpPr>
          <p:grpSpPr>
            <a:xfrm>
              <a:off x="0" y="0"/>
              <a:ext cx="8854782" cy="1138880"/>
              <a:chOff x="0" y="0"/>
              <a:chExt cx="1749093" cy="224964"/>
            </a:xfrm>
          </p:grpSpPr>
          <p:sp>
            <p:nvSpPr>
              <p:cNvPr id="25" name="Freeform 25"/>
              <p:cNvSpPr/>
              <p:nvPr/>
            </p:nvSpPr>
            <p:spPr>
              <a:xfrm>
                <a:off x="0" y="0"/>
                <a:ext cx="1749093" cy="224964"/>
              </a:xfrm>
              <a:custGeom>
                <a:avLst/>
                <a:gdLst/>
                <a:ahLst/>
                <a:cxnLst/>
                <a:rect l="l" t="t" r="r" b="b"/>
                <a:pathLst>
                  <a:path w="1749093" h="224964">
                    <a:moveTo>
                      <a:pt x="1545893" y="0"/>
                    </a:moveTo>
                    <a:cubicBezTo>
                      <a:pt x="1658117" y="0"/>
                      <a:pt x="1749093" y="50360"/>
                      <a:pt x="1749093" y="112482"/>
                    </a:cubicBezTo>
                    <a:cubicBezTo>
                      <a:pt x="1749093" y="174604"/>
                      <a:pt x="1658117" y="224964"/>
                      <a:pt x="1545893" y="224964"/>
                    </a:cubicBezTo>
                    <a:lnTo>
                      <a:pt x="203200" y="224964"/>
                    </a:lnTo>
                    <a:cubicBezTo>
                      <a:pt x="90976" y="224964"/>
                      <a:pt x="0" y="174604"/>
                      <a:pt x="0" y="112482"/>
                    </a:cubicBezTo>
                    <a:cubicBezTo>
                      <a:pt x="0" y="50360"/>
                      <a:pt x="90976" y="0"/>
                      <a:pt x="203200" y="0"/>
                    </a:cubicBezTo>
                    <a:close/>
                  </a:path>
                </a:pathLst>
              </a:custGeom>
              <a:solidFill>
                <a:srgbClr val="F2A900"/>
              </a:solidFill>
            </p:spPr>
            <p:txBody>
              <a:bodyPr/>
              <a:lstStyle/>
              <a:p>
                <a:endParaRPr lang="en-US"/>
              </a:p>
            </p:txBody>
          </p:sp>
          <p:sp>
            <p:nvSpPr>
              <p:cNvPr id="26" name="TextBox 26"/>
              <p:cNvSpPr txBox="1"/>
              <p:nvPr/>
            </p:nvSpPr>
            <p:spPr>
              <a:xfrm>
                <a:off x="0" y="-47625"/>
                <a:ext cx="1749093" cy="272589"/>
              </a:xfrm>
              <a:prstGeom prst="rect">
                <a:avLst/>
              </a:prstGeom>
            </p:spPr>
            <p:txBody>
              <a:bodyPr lIns="50800" tIns="50800" rIns="50800" bIns="50800" rtlCol="0" anchor="ctr"/>
              <a:lstStyle/>
              <a:p>
                <a:pPr algn="ctr">
                  <a:lnSpc>
                    <a:spcPts val="2800"/>
                  </a:lnSpc>
                </a:pPr>
                <a:endParaRPr/>
              </a:p>
            </p:txBody>
          </p:sp>
        </p:grpSp>
        <p:sp>
          <p:nvSpPr>
            <p:cNvPr id="27" name="TextBox 27"/>
            <p:cNvSpPr txBox="1"/>
            <p:nvPr/>
          </p:nvSpPr>
          <p:spPr>
            <a:xfrm>
              <a:off x="468871" y="82663"/>
              <a:ext cx="8200278" cy="802217"/>
            </a:xfrm>
            <a:prstGeom prst="rect">
              <a:avLst/>
            </a:prstGeom>
          </p:spPr>
          <p:txBody>
            <a:bodyPr lIns="0" tIns="0" rIns="0" bIns="0" rtlCol="0" anchor="t">
              <a:spAutoFit/>
            </a:bodyPr>
            <a:lstStyle/>
            <a:p>
              <a:pPr algn="l">
                <a:lnSpc>
                  <a:spcPts val="4900"/>
                </a:lnSpc>
              </a:pPr>
              <a:r>
                <a:rPr lang="en-US" sz="3500" spc="70">
                  <a:solidFill>
                    <a:srgbClr val="FFFFFF"/>
                  </a:solidFill>
                  <a:latin typeface="Arimo"/>
                  <a:ea typeface="Arimo"/>
                  <a:cs typeface="Arimo"/>
                  <a:sym typeface="Arimo"/>
                </a:rPr>
                <a:t>Inspector.General@ig.ny.gov</a:t>
              </a:r>
            </a:p>
          </p:txBody>
        </p:sp>
      </p:grpSp>
      <p:sp>
        <p:nvSpPr>
          <p:cNvPr id="28" name="TextBox 28"/>
          <p:cNvSpPr txBox="1"/>
          <p:nvPr/>
        </p:nvSpPr>
        <p:spPr>
          <a:xfrm>
            <a:off x="1809893" y="7044037"/>
            <a:ext cx="1917361" cy="625475"/>
          </a:xfrm>
          <a:prstGeom prst="rect">
            <a:avLst/>
          </a:prstGeom>
        </p:spPr>
        <p:txBody>
          <a:bodyPr lIns="0" tIns="0" rIns="0" bIns="0" rtlCol="0" anchor="t">
            <a:spAutoFit/>
          </a:bodyPr>
          <a:lstStyle/>
          <a:p>
            <a:pPr algn="l">
              <a:lnSpc>
                <a:spcPts val="4900"/>
              </a:lnSpc>
            </a:pPr>
            <a:r>
              <a:rPr lang="en-US" sz="3500" spc="70">
                <a:solidFill>
                  <a:srgbClr val="FFFFFF"/>
                </a:solidFill>
                <a:latin typeface="Arimo"/>
                <a:ea typeface="Arimo"/>
                <a:cs typeface="Arimo"/>
                <a:sym typeface="Arimo"/>
              </a:rPr>
              <a:t>ig.ny.gov</a:t>
            </a:r>
          </a:p>
        </p:txBody>
      </p:sp>
      <p:sp>
        <p:nvSpPr>
          <p:cNvPr id="29" name="TextBox 29"/>
          <p:cNvSpPr txBox="1"/>
          <p:nvPr/>
        </p:nvSpPr>
        <p:spPr>
          <a:xfrm>
            <a:off x="12998837" y="7056340"/>
            <a:ext cx="4075850" cy="689769"/>
          </a:xfrm>
          <a:prstGeom prst="rect">
            <a:avLst/>
          </a:prstGeom>
        </p:spPr>
        <p:txBody>
          <a:bodyPr lIns="0" tIns="0" rIns="0" bIns="0" rtlCol="0" anchor="t">
            <a:spAutoFit/>
          </a:bodyPr>
          <a:lstStyle/>
          <a:p>
            <a:pPr algn="l">
              <a:lnSpc>
                <a:spcPts val="4900"/>
              </a:lnSpc>
            </a:pPr>
            <a:r>
              <a:rPr lang="en-US" sz="3500" spc="70">
                <a:solidFill>
                  <a:srgbClr val="FFFFFF"/>
                </a:solidFill>
                <a:latin typeface="Arimo"/>
                <a:ea typeface="Arimo"/>
                <a:cs typeface="Arimo"/>
                <a:sym typeface="Arimo"/>
              </a:rPr>
              <a:t>@NewYorkStateIG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l="1033" b="1033"/>
          <a:stretch>
            <a:fillRect/>
          </a:stretch>
        </p:blipFill>
        <p:spPr>
          <a:xfrm>
            <a:off x="0" y="0"/>
            <a:ext cx="18288000" cy="10287000"/>
          </a:xfrm>
          <a:prstGeom prst="rect">
            <a:avLst/>
          </a:prstGeom>
        </p:spPr>
      </p:pic>
      <p:grpSp>
        <p:nvGrpSpPr>
          <p:cNvPr id="3" name="Group 3"/>
          <p:cNvGrpSpPr/>
          <p:nvPr/>
        </p:nvGrpSpPr>
        <p:grpSpPr>
          <a:xfrm>
            <a:off x="0" y="9258300"/>
            <a:ext cx="18288000" cy="1063106"/>
            <a:chOff x="0" y="0"/>
            <a:chExt cx="4816593" cy="279995"/>
          </a:xfrm>
        </p:grpSpPr>
        <p:sp>
          <p:nvSpPr>
            <p:cNvPr id="4" name="Freeform 4"/>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5" name="TextBox 5"/>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6" name="Freeform 6"/>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6"/>
            <a:stretch>
              <a:fillRect t="-5394" b="-5394"/>
            </a:stretch>
          </a:blipFill>
        </p:spPr>
        <p:txBody>
          <a:bodyPr/>
          <a:lstStyle/>
          <a:p>
            <a:endParaRPr lang="en-US"/>
          </a:p>
        </p:txBody>
      </p:sp>
      <p:grpSp>
        <p:nvGrpSpPr>
          <p:cNvPr id="7" name="Group 7"/>
          <p:cNvGrpSpPr/>
          <p:nvPr/>
        </p:nvGrpSpPr>
        <p:grpSpPr>
          <a:xfrm>
            <a:off x="-190911" y="-19050"/>
            <a:ext cx="18701640" cy="1150612"/>
            <a:chOff x="0" y="0"/>
            <a:chExt cx="10935072" cy="672776"/>
          </a:xfrm>
        </p:grpSpPr>
        <p:sp>
          <p:nvSpPr>
            <p:cNvPr id="8" name="Freeform 8"/>
            <p:cNvSpPr/>
            <p:nvPr/>
          </p:nvSpPr>
          <p:spPr>
            <a:xfrm>
              <a:off x="0" y="0"/>
              <a:ext cx="10935072" cy="672777"/>
            </a:xfrm>
            <a:custGeom>
              <a:avLst/>
              <a:gdLst/>
              <a:ahLst/>
              <a:cxnLst/>
              <a:rect l="l" t="t" r="r" b="b"/>
              <a:pathLst>
                <a:path w="10935072" h="672777">
                  <a:moveTo>
                    <a:pt x="10810611" y="672776"/>
                  </a:moveTo>
                  <a:lnTo>
                    <a:pt x="124460" y="672776"/>
                  </a:lnTo>
                  <a:cubicBezTo>
                    <a:pt x="55880" y="672776"/>
                    <a:pt x="0" y="616896"/>
                    <a:pt x="0" y="548316"/>
                  </a:cubicBezTo>
                  <a:lnTo>
                    <a:pt x="0" y="124460"/>
                  </a:lnTo>
                  <a:cubicBezTo>
                    <a:pt x="0" y="55880"/>
                    <a:pt x="55880" y="0"/>
                    <a:pt x="124460" y="0"/>
                  </a:cubicBezTo>
                  <a:lnTo>
                    <a:pt x="10810611" y="0"/>
                  </a:lnTo>
                  <a:cubicBezTo>
                    <a:pt x="10879192" y="0"/>
                    <a:pt x="10935072" y="55880"/>
                    <a:pt x="10935072" y="124460"/>
                  </a:cubicBezTo>
                  <a:lnTo>
                    <a:pt x="10935072" y="548317"/>
                  </a:lnTo>
                  <a:cubicBezTo>
                    <a:pt x="10935072" y="616896"/>
                    <a:pt x="10879192" y="672777"/>
                    <a:pt x="10810611" y="672777"/>
                  </a:cubicBezTo>
                  <a:close/>
                </a:path>
              </a:pathLst>
            </a:custGeom>
            <a:solidFill>
              <a:srgbClr val="154973"/>
            </a:solidFill>
          </p:spPr>
          <p:txBody>
            <a:bodyPr/>
            <a:lstStyle/>
            <a:p>
              <a:endParaRPr lang="en-US"/>
            </a:p>
          </p:txBody>
        </p:sp>
      </p:grpSp>
      <p:sp>
        <p:nvSpPr>
          <p:cNvPr id="9" name="Freeform 9"/>
          <p:cNvSpPr/>
          <p:nvPr/>
        </p:nvSpPr>
        <p:spPr>
          <a:xfrm>
            <a:off x="6053700" y="1700342"/>
            <a:ext cx="11129400" cy="6886316"/>
          </a:xfrm>
          <a:custGeom>
            <a:avLst/>
            <a:gdLst/>
            <a:ahLst/>
            <a:cxnLst/>
            <a:rect l="l" t="t" r="r" b="b"/>
            <a:pathLst>
              <a:path w="11129400" h="6886316">
                <a:moveTo>
                  <a:pt x="0" y="0"/>
                </a:moveTo>
                <a:lnTo>
                  <a:pt x="11129400" y="0"/>
                </a:lnTo>
                <a:lnTo>
                  <a:pt x="11129400" y="6886316"/>
                </a:lnTo>
                <a:lnTo>
                  <a:pt x="0" y="68863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1455033" y="208189"/>
            <a:ext cx="15409753" cy="742950"/>
          </a:xfrm>
          <a:prstGeom prst="rect">
            <a:avLst/>
          </a:prstGeom>
        </p:spPr>
        <p:txBody>
          <a:bodyPr lIns="0" tIns="0" rIns="0" bIns="0" rtlCol="0" anchor="t">
            <a:spAutoFit/>
          </a:bodyPr>
          <a:lstStyle/>
          <a:p>
            <a:pPr marL="0" lvl="0" indent="0" algn="l">
              <a:lnSpc>
                <a:spcPts val="5850"/>
              </a:lnSpc>
            </a:pPr>
            <a:r>
              <a:rPr lang="en-US" sz="4500" b="1">
                <a:solidFill>
                  <a:srgbClr val="FFFFFF"/>
                </a:solidFill>
                <a:latin typeface="Proxima Nova 1"/>
                <a:ea typeface="Proxima Nova 1"/>
                <a:cs typeface="Proxima Nova 1"/>
                <a:sym typeface="Proxima Nova 1"/>
              </a:rPr>
              <a:t>What are Internal Controls?</a:t>
            </a:r>
          </a:p>
        </p:txBody>
      </p:sp>
      <p:sp>
        <p:nvSpPr>
          <p:cNvPr id="11" name="TextBox 11"/>
          <p:cNvSpPr txBox="1"/>
          <p:nvPr/>
        </p:nvSpPr>
        <p:spPr>
          <a:xfrm>
            <a:off x="7055860" y="2976884"/>
            <a:ext cx="9448061" cy="4854371"/>
          </a:xfrm>
          <a:prstGeom prst="rect">
            <a:avLst/>
          </a:prstGeom>
        </p:spPr>
        <p:txBody>
          <a:bodyPr lIns="0" tIns="0" rIns="0" bIns="0" rtlCol="0" anchor="t">
            <a:spAutoFit/>
          </a:bodyPr>
          <a:lstStyle/>
          <a:p>
            <a:pPr algn="l">
              <a:lnSpc>
                <a:spcPts val="5489"/>
              </a:lnSpc>
            </a:pPr>
            <a:r>
              <a:rPr lang="en-US" sz="3921">
                <a:solidFill>
                  <a:srgbClr val="000000"/>
                </a:solidFill>
                <a:latin typeface="Proxima Nova 3"/>
                <a:ea typeface="Proxima Nova 3"/>
                <a:cs typeface="Proxima Nova 3"/>
                <a:sym typeface="Proxima Nova 3"/>
              </a:rPr>
              <a:t>A process that integrates the activities, plans, attitudes, policies, systems, resources and efforts of the people of an organization working together, and that is designed to provide reasonable assurance that the organization will achieve its mission and objectives. </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A99AC"/>
        </a:solidFill>
        <a:effectLst/>
      </p:bgPr>
    </p:bg>
    <p:spTree>
      <p:nvGrpSpPr>
        <p:cNvPr id="1" name=""/>
        <p:cNvGrpSpPr/>
        <p:nvPr/>
      </p:nvGrpSpPr>
      <p:grpSpPr>
        <a:xfrm>
          <a:off x="0" y="0"/>
          <a:ext cx="0" cy="0"/>
          <a:chOff x="0" y="0"/>
          <a:chExt cx="0" cy="0"/>
        </a:xfrm>
      </p:grpSpPr>
      <p:grpSp>
        <p:nvGrpSpPr>
          <p:cNvPr id="2" name="Group 2"/>
          <p:cNvGrpSpPr/>
          <p:nvPr/>
        </p:nvGrpSpPr>
        <p:grpSpPr>
          <a:xfrm>
            <a:off x="0" y="9075865"/>
            <a:ext cx="18288000" cy="1211135"/>
            <a:chOff x="0" y="0"/>
            <a:chExt cx="4816593" cy="318982"/>
          </a:xfrm>
        </p:grpSpPr>
        <p:sp>
          <p:nvSpPr>
            <p:cNvPr id="3" name="Freeform 3"/>
            <p:cNvSpPr/>
            <p:nvPr/>
          </p:nvSpPr>
          <p:spPr>
            <a:xfrm>
              <a:off x="0" y="0"/>
              <a:ext cx="4816592" cy="318982"/>
            </a:xfrm>
            <a:custGeom>
              <a:avLst/>
              <a:gdLst/>
              <a:ahLst/>
              <a:cxnLst/>
              <a:rect l="l" t="t" r="r" b="b"/>
              <a:pathLst>
                <a:path w="4816592" h="318982">
                  <a:moveTo>
                    <a:pt x="0" y="0"/>
                  </a:moveTo>
                  <a:lnTo>
                    <a:pt x="4816592" y="0"/>
                  </a:lnTo>
                  <a:lnTo>
                    <a:pt x="4816592" y="318982"/>
                  </a:lnTo>
                  <a:lnTo>
                    <a:pt x="0" y="318982"/>
                  </a:lnTo>
                  <a:close/>
                </a:path>
              </a:pathLst>
            </a:custGeom>
            <a:solidFill>
              <a:srgbClr val="154973"/>
            </a:solidFill>
          </p:spPr>
          <p:txBody>
            <a:bodyPr/>
            <a:lstStyle/>
            <a:p>
              <a:endParaRPr lang="en-US"/>
            </a:p>
          </p:txBody>
        </p:sp>
        <p:sp>
          <p:nvSpPr>
            <p:cNvPr id="4" name="TextBox 4"/>
            <p:cNvSpPr txBox="1"/>
            <p:nvPr/>
          </p:nvSpPr>
          <p:spPr>
            <a:xfrm>
              <a:off x="0" y="-47625"/>
              <a:ext cx="4816593" cy="366607"/>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grpSp>
        <p:nvGrpSpPr>
          <p:cNvPr id="6" name="Group 6"/>
          <p:cNvGrpSpPr/>
          <p:nvPr/>
        </p:nvGrpSpPr>
        <p:grpSpPr>
          <a:xfrm>
            <a:off x="0" y="-55323"/>
            <a:ext cx="18288000" cy="1063106"/>
            <a:chOff x="0" y="0"/>
            <a:chExt cx="4816593" cy="279995"/>
          </a:xfrm>
        </p:grpSpPr>
        <p:sp>
          <p:nvSpPr>
            <p:cNvPr id="7" name="Freeform 7"/>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8" name="TextBox 8"/>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grpSp>
        <p:nvGrpSpPr>
          <p:cNvPr id="9" name="Group 9"/>
          <p:cNvGrpSpPr/>
          <p:nvPr/>
        </p:nvGrpSpPr>
        <p:grpSpPr>
          <a:xfrm>
            <a:off x="12807456" y="7946824"/>
            <a:ext cx="5149432" cy="765220"/>
            <a:chOff x="0" y="0"/>
            <a:chExt cx="6865909" cy="1020293"/>
          </a:xfrm>
        </p:grpSpPr>
        <p:grpSp>
          <p:nvGrpSpPr>
            <p:cNvPr id="10" name="Group 10"/>
            <p:cNvGrpSpPr/>
            <p:nvPr/>
          </p:nvGrpSpPr>
          <p:grpSpPr>
            <a:xfrm>
              <a:off x="0" y="0"/>
              <a:ext cx="6865909" cy="1020293"/>
              <a:chOff x="0" y="0"/>
              <a:chExt cx="1233164" cy="183252"/>
            </a:xfrm>
          </p:grpSpPr>
          <p:sp>
            <p:nvSpPr>
              <p:cNvPr id="11" name="Freeform 11"/>
              <p:cNvSpPr/>
              <p:nvPr/>
            </p:nvSpPr>
            <p:spPr>
              <a:xfrm>
                <a:off x="0" y="0"/>
                <a:ext cx="1233164" cy="183252"/>
              </a:xfrm>
              <a:custGeom>
                <a:avLst/>
                <a:gdLst/>
                <a:ahLst/>
                <a:cxnLst/>
                <a:rect l="l" t="t" r="r" b="b"/>
                <a:pathLst>
                  <a:path w="1233164" h="183252">
                    <a:moveTo>
                      <a:pt x="84328" y="0"/>
                    </a:moveTo>
                    <a:lnTo>
                      <a:pt x="1148836" y="0"/>
                    </a:lnTo>
                    <a:cubicBezTo>
                      <a:pt x="1171201" y="0"/>
                      <a:pt x="1192651" y="8885"/>
                      <a:pt x="1208465" y="24699"/>
                    </a:cubicBezTo>
                    <a:cubicBezTo>
                      <a:pt x="1224280" y="40514"/>
                      <a:pt x="1233164" y="61963"/>
                      <a:pt x="1233164" y="84328"/>
                    </a:cubicBezTo>
                    <a:lnTo>
                      <a:pt x="1233164" y="98924"/>
                    </a:lnTo>
                    <a:cubicBezTo>
                      <a:pt x="1233164" y="121289"/>
                      <a:pt x="1224280" y="142738"/>
                      <a:pt x="1208465" y="158552"/>
                    </a:cubicBezTo>
                    <a:cubicBezTo>
                      <a:pt x="1192651" y="174367"/>
                      <a:pt x="1171201" y="183252"/>
                      <a:pt x="1148836" y="183252"/>
                    </a:cubicBezTo>
                    <a:lnTo>
                      <a:pt x="84328" y="183252"/>
                    </a:lnTo>
                    <a:cubicBezTo>
                      <a:pt x="61963" y="183252"/>
                      <a:pt x="40514" y="174367"/>
                      <a:pt x="24699" y="158552"/>
                    </a:cubicBezTo>
                    <a:cubicBezTo>
                      <a:pt x="8885" y="142738"/>
                      <a:pt x="0" y="121289"/>
                      <a:pt x="0" y="98924"/>
                    </a:cubicBezTo>
                    <a:lnTo>
                      <a:pt x="0" y="84328"/>
                    </a:lnTo>
                    <a:cubicBezTo>
                      <a:pt x="0" y="61963"/>
                      <a:pt x="8885" y="40514"/>
                      <a:pt x="24699" y="24699"/>
                    </a:cubicBezTo>
                    <a:cubicBezTo>
                      <a:pt x="40514" y="8885"/>
                      <a:pt x="61963" y="0"/>
                      <a:pt x="84328" y="0"/>
                    </a:cubicBezTo>
                    <a:close/>
                  </a:path>
                </a:pathLst>
              </a:custGeom>
              <a:solidFill>
                <a:srgbClr val="154973"/>
              </a:solidFill>
            </p:spPr>
            <p:txBody>
              <a:bodyPr/>
              <a:lstStyle/>
              <a:p>
                <a:endParaRPr lang="en-US"/>
              </a:p>
            </p:txBody>
          </p:sp>
          <p:sp>
            <p:nvSpPr>
              <p:cNvPr id="12" name="TextBox 12"/>
              <p:cNvSpPr txBox="1"/>
              <p:nvPr/>
            </p:nvSpPr>
            <p:spPr>
              <a:xfrm>
                <a:off x="0" y="-47625"/>
                <a:ext cx="1233164" cy="230877"/>
              </a:xfrm>
              <a:prstGeom prst="rect">
                <a:avLst/>
              </a:prstGeom>
            </p:spPr>
            <p:txBody>
              <a:bodyPr lIns="50800" tIns="50800" rIns="50800" bIns="50800" rtlCol="0" anchor="ctr"/>
              <a:lstStyle/>
              <a:p>
                <a:pPr algn="ctr">
                  <a:lnSpc>
                    <a:spcPts val="2800"/>
                  </a:lnSpc>
                </a:pPr>
                <a:endParaRPr/>
              </a:p>
            </p:txBody>
          </p:sp>
        </p:grpSp>
        <p:sp>
          <p:nvSpPr>
            <p:cNvPr id="13" name="TextBox 13"/>
            <p:cNvSpPr txBox="1"/>
            <p:nvPr/>
          </p:nvSpPr>
          <p:spPr>
            <a:xfrm>
              <a:off x="365470" y="112360"/>
              <a:ext cx="6172547" cy="781088"/>
            </a:xfrm>
            <a:prstGeom prst="rect">
              <a:avLst/>
            </a:prstGeom>
          </p:spPr>
          <p:txBody>
            <a:bodyPr lIns="0" tIns="0" rIns="0" bIns="0" rtlCol="0" anchor="t">
              <a:spAutoFit/>
            </a:bodyPr>
            <a:lstStyle/>
            <a:p>
              <a:pPr algn="ctr">
                <a:lnSpc>
                  <a:spcPts val="4927"/>
                </a:lnSpc>
                <a:spcBef>
                  <a:spcPct val="0"/>
                </a:spcBef>
              </a:pPr>
              <a:r>
                <a:rPr lang="en-US" sz="3519" spc="70">
                  <a:solidFill>
                    <a:srgbClr val="F2A900"/>
                  </a:solidFill>
                  <a:latin typeface="Proxima Nova 3"/>
                  <a:ea typeface="Proxima Nova 3"/>
                  <a:cs typeface="Proxima Nova 3"/>
                  <a:sym typeface="Proxima Nova 3"/>
                </a:rPr>
                <a:t>Protects all employees</a:t>
              </a:r>
            </a:p>
          </p:txBody>
        </p:sp>
      </p:grpSp>
      <p:grpSp>
        <p:nvGrpSpPr>
          <p:cNvPr id="14" name="Group 14"/>
          <p:cNvGrpSpPr/>
          <p:nvPr/>
        </p:nvGrpSpPr>
        <p:grpSpPr>
          <a:xfrm>
            <a:off x="1028700" y="2756734"/>
            <a:ext cx="12252919" cy="756854"/>
            <a:chOff x="0" y="0"/>
            <a:chExt cx="16337225" cy="1009139"/>
          </a:xfrm>
        </p:grpSpPr>
        <p:grpSp>
          <p:nvGrpSpPr>
            <p:cNvPr id="15" name="Group 15"/>
            <p:cNvGrpSpPr/>
            <p:nvPr/>
          </p:nvGrpSpPr>
          <p:grpSpPr>
            <a:xfrm>
              <a:off x="0" y="0"/>
              <a:ext cx="16337225" cy="1009139"/>
              <a:chOff x="0" y="0"/>
              <a:chExt cx="3072025" cy="189757"/>
            </a:xfrm>
          </p:grpSpPr>
          <p:sp>
            <p:nvSpPr>
              <p:cNvPr id="16" name="Freeform 16"/>
              <p:cNvSpPr/>
              <p:nvPr/>
            </p:nvSpPr>
            <p:spPr>
              <a:xfrm>
                <a:off x="0" y="0"/>
                <a:ext cx="3072025" cy="189757"/>
              </a:xfrm>
              <a:custGeom>
                <a:avLst/>
                <a:gdLst/>
                <a:ahLst/>
                <a:cxnLst/>
                <a:rect l="l" t="t" r="r" b="b"/>
                <a:pathLst>
                  <a:path w="3072025" h="189757">
                    <a:moveTo>
                      <a:pt x="33851" y="0"/>
                    </a:moveTo>
                    <a:lnTo>
                      <a:pt x="3038175" y="0"/>
                    </a:lnTo>
                    <a:cubicBezTo>
                      <a:pt x="3047153" y="0"/>
                      <a:pt x="3055763" y="3566"/>
                      <a:pt x="3062111" y="9915"/>
                    </a:cubicBezTo>
                    <a:cubicBezTo>
                      <a:pt x="3068459" y="16263"/>
                      <a:pt x="3072025" y="24873"/>
                      <a:pt x="3072025" y="33851"/>
                    </a:cubicBezTo>
                    <a:lnTo>
                      <a:pt x="3072025" y="155906"/>
                    </a:lnTo>
                    <a:cubicBezTo>
                      <a:pt x="3072025" y="164884"/>
                      <a:pt x="3068459" y="173494"/>
                      <a:pt x="3062111" y="179842"/>
                    </a:cubicBezTo>
                    <a:cubicBezTo>
                      <a:pt x="3055763" y="186190"/>
                      <a:pt x="3047153" y="189757"/>
                      <a:pt x="3038175" y="189757"/>
                    </a:cubicBezTo>
                    <a:lnTo>
                      <a:pt x="33851" y="189757"/>
                    </a:lnTo>
                    <a:cubicBezTo>
                      <a:pt x="24873" y="189757"/>
                      <a:pt x="16263" y="186190"/>
                      <a:pt x="9915" y="179842"/>
                    </a:cubicBezTo>
                    <a:cubicBezTo>
                      <a:pt x="3566" y="173494"/>
                      <a:pt x="0" y="164884"/>
                      <a:pt x="0" y="155906"/>
                    </a:cubicBezTo>
                    <a:lnTo>
                      <a:pt x="0" y="33851"/>
                    </a:lnTo>
                    <a:cubicBezTo>
                      <a:pt x="0" y="24873"/>
                      <a:pt x="3566" y="16263"/>
                      <a:pt x="9915" y="9915"/>
                    </a:cubicBezTo>
                    <a:cubicBezTo>
                      <a:pt x="16263" y="3566"/>
                      <a:pt x="24873" y="0"/>
                      <a:pt x="33851" y="0"/>
                    </a:cubicBezTo>
                    <a:close/>
                  </a:path>
                </a:pathLst>
              </a:custGeom>
              <a:solidFill>
                <a:srgbClr val="F2A900"/>
              </a:solidFill>
            </p:spPr>
            <p:txBody>
              <a:bodyPr/>
              <a:lstStyle/>
              <a:p>
                <a:endParaRPr lang="en-US"/>
              </a:p>
            </p:txBody>
          </p:sp>
          <p:sp>
            <p:nvSpPr>
              <p:cNvPr id="17" name="TextBox 17"/>
              <p:cNvSpPr txBox="1"/>
              <p:nvPr/>
            </p:nvSpPr>
            <p:spPr>
              <a:xfrm>
                <a:off x="0" y="-47625"/>
                <a:ext cx="3072025" cy="237382"/>
              </a:xfrm>
              <a:prstGeom prst="rect">
                <a:avLst/>
              </a:prstGeom>
            </p:spPr>
            <p:txBody>
              <a:bodyPr lIns="50800" tIns="50800" rIns="50800" bIns="50800" rtlCol="0" anchor="ctr"/>
              <a:lstStyle/>
              <a:p>
                <a:pPr algn="ctr">
                  <a:lnSpc>
                    <a:spcPts val="2800"/>
                  </a:lnSpc>
                </a:pPr>
                <a:endParaRPr/>
              </a:p>
            </p:txBody>
          </p:sp>
        </p:grpSp>
        <p:sp>
          <p:nvSpPr>
            <p:cNvPr id="18" name="TextBox 18"/>
            <p:cNvSpPr txBox="1"/>
            <p:nvPr/>
          </p:nvSpPr>
          <p:spPr>
            <a:xfrm>
              <a:off x="367409" y="131099"/>
              <a:ext cx="15969816" cy="749482"/>
            </a:xfrm>
            <a:prstGeom prst="rect">
              <a:avLst/>
            </a:prstGeom>
          </p:spPr>
          <p:txBody>
            <a:bodyPr lIns="0" tIns="0" rIns="0" bIns="0" rtlCol="0" anchor="t">
              <a:spAutoFit/>
            </a:bodyPr>
            <a:lstStyle/>
            <a:p>
              <a:pPr algn="ctr">
                <a:lnSpc>
                  <a:spcPts val="4706"/>
                </a:lnSpc>
                <a:spcBef>
                  <a:spcPct val="0"/>
                </a:spcBef>
              </a:pPr>
              <a:r>
                <a:rPr lang="en-US" sz="3361" spc="67">
                  <a:solidFill>
                    <a:srgbClr val="002D72"/>
                  </a:solidFill>
                  <a:latin typeface="Proxima Nova 3"/>
                  <a:ea typeface="Proxima Nova 3"/>
                  <a:cs typeface="Proxima Nova 3"/>
                  <a:sym typeface="Proxima Nova 3"/>
                </a:rPr>
                <a:t>Helps organizations accomplish their mission and objectives  </a:t>
              </a:r>
            </a:p>
          </p:txBody>
        </p:sp>
      </p:grpSp>
      <p:grpSp>
        <p:nvGrpSpPr>
          <p:cNvPr id="19" name="Group 19"/>
          <p:cNvGrpSpPr/>
          <p:nvPr/>
        </p:nvGrpSpPr>
        <p:grpSpPr>
          <a:xfrm>
            <a:off x="9540453" y="3723138"/>
            <a:ext cx="6972460" cy="746193"/>
            <a:chOff x="0" y="0"/>
            <a:chExt cx="9296614" cy="994925"/>
          </a:xfrm>
        </p:grpSpPr>
        <p:grpSp>
          <p:nvGrpSpPr>
            <p:cNvPr id="20" name="Group 20"/>
            <p:cNvGrpSpPr/>
            <p:nvPr/>
          </p:nvGrpSpPr>
          <p:grpSpPr>
            <a:xfrm>
              <a:off x="0" y="0"/>
              <a:ext cx="9296614" cy="994925"/>
              <a:chOff x="0" y="0"/>
              <a:chExt cx="1698680" cy="181793"/>
            </a:xfrm>
          </p:grpSpPr>
          <p:sp>
            <p:nvSpPr>
              <p:cNvPr id="21" name="Freeform 21"/>
              <p:cNvSpPr/>
              <p:nvPr/>
            </p:nvSpPr>
            <p:spPr>
              <a:xfrm>
                <a:off x="0" y="0"/>
                <a:ext cx="1698680" cy="181793"/>
              </a:xfrm>
              <a:custGeom>
                <a:avLst/>
                <a:gdLst/>
                <a:ahLst/>
                <a:cxnLst/>
                <a:rect l="l" t="t" r="r" b="b"/>
                <a:pathLst>
                  <a:path w="1698680" h="181793">
                    <a:moveTo>
                      <a:pt x="61218" y="0"/>
                    </a:moveTo>
                    <a:lnTo>
                      <a:pt x="1637462" y="0"/>
                    </a:lnTo>
                    <a:cubicBezTo>
                      <a:pt x="1653698" y="0"/>
                      <a:pt x="1669269" y="6450"/>
                      <a:pt x="1680749" y="17930"/>
                    </a:cubicBezTo>
                    <a:cubicBezTo>
                      <a:pt x="1692230" y="29411"/>
                      <a:pt x="1698680" y="44982"/>
                      <a:pt x="1698680" y="61218"/>
                    </a:cubicBezTo>
                    <a:lnTo>
                      <a:pt x="1698680" y="120575"/>
                    </a:lnTo>
                    <a:cubicBezTo>
                      <a:pt x="1698680" y="154385"/>
                      <a:pt x="1671271" y="181793"/>
                      <a:pt x="1637462" y="181793"/>
                    </a:cubicBezTo>
                    <a:lnTo>
                      <a:pt x="61218" y="181793"/>
                    </a:lnTo>
                    <a:cubicBezTo>
                      <a:pt x="27408" y="181793"/>
                      <a:pt x="0" y="154385"/>
                      <a:pt x="0" y="120575"/>
                    </a:cubicBezTo>
                    <a:lnTo>
                      <a:pt x="0" y="61218"/>
                    </a:lnTo>
                    <a:cubicBezTo>
                      <a:pt x="0" y="27408"/>
                      <a:pt x="27408" y="0"/>
                      <a:pt x="61218" y="0"/>
                    </a:cubicBezTo>
                    <a:close/>
                  </a:path>
                </a:pathLst>
              </a:custGeom>
              <a:solidFill>
                <a:srgbClr val="154973"/>
              </a:solidFill>
            </p:spPr>
            <p:txBody>
              <a:bodyPr/>
              <a:lstStyle/>
              <a:p>
                <a:endParaRPr lang="en-US"/>
              </a:p>
            </p:txBody>
          </p:sp>
          <p:sp>
            <p:nvSpPr>
              <p:cNvPr id="22" name="TextBox 22"/>
              <p:cNvSpPr txBox="1"/>
              <p:nvPr/>
            </p:nvSpPr>
            <p:spPr>
              <a:xfrm>
                <a:off x="0" y="-47625"/>
                <a:ext cx="1698680" cy="229418"/>
              </a:xfrm>
              <a:prstGeom prst="rect">
                <a:avLst/>
              </a:prstGeom>
            </p:spPr>
            <p:txBody>
              <a:bodyPr lIns="50800" tIns="50800" rIns="50800" bIns="50800" rtlCol="0" anchor="ctr"/>
              <a:lstStyle/>
              <a:p>
                <a:pPr algn="ctr">
                  <a:lnSpc>
                    <a:spcPts val="2800"/>
                  </a:lnSpc>
                </a:pPr>
                <a:endParaRPr/>
              </a:p>
            </p:txBody>
          </p:sp>
        </p:grpSp>
        <p:sp>
          <p:nvSpPr>
            <p:cNvPr id="23" name="TextBox 23"/>
            <p:cNvSpPr txBox="1"/>
            <p:nvPr/>
          </p:nvSpPr>
          <p:spPr>
            <a:xfrm>
              <a:off x="336285" y="74824"/>
              <a:ext cx="8960329" cy="769078"/>
            </a:xfrm>
            <a:prstGeom prst="rect">
              <a:avLst/>
            </a:prstGeom>
          </p:spPr>
          <p:txBody>
            <a:bodyPr lIns="0" tIns="0" rIns="0" bIns="0" rtlCol="0" anchor="t">
              <a:spAutoFit/>
            </a:bodyPr>
            <a:lstStyle/>
            <a:p>
              <a:pPr algn="ctr">
                <a:lnSpc>
                  <a:spcPts val="4843"/>
                </a:lnSpc>
                <a:spcBef>
                  <a:spcPct val="0"/>
                </a:spcBef>
              </a:pPr>
              <a:r>
                <a:rPr lang="en-US" sz="3459" spc="69">
                  <a:solidFill>
                    <a:srgbClr val="F2A900"/>
                  </a:solidFill>
                  <a:latin typeface="Proxima Nova 3"/>
                  <a:ea typeface="Proxima Nova 3"/>
                  <a:cs typeface="Proxima Nova 3"/>
                  <a:sym typeface="Proxima Nova 3"/>
                </a:rPr>
                <a:t>Reduces opportunities for fraud   </a:t>
              </a:r>
            </a:p>
          </p:txBody>
        </p:sp>
      </p:grpSp>
      <p:grpSp>
        <p:nvGrpSpPr>
          <p:cNvPr id="24" name="Group 24"/>
          <p:cNvGrpSpPr/>
          <p:nvPr/>
        </p:nvGrpSpPr>
        <p:grpSpPr>
          <a:xfrm>
            <a:off x="10082754" y="5160985"/>
            <a:ext cx="7886343" cy="735537"/>
            <a:chOff x="0" y="0"/>
            <a:chExt cx="10515125" cy="980716"/>
          </a:xfrm>
        </p:grpSpPr>
        <p:grpSp>
          <p:nvGrpSpPr>
            <p:cNvPr id="25" name="Group 25"/>
            <p:cNvGrpSpPr/>
            <p:nvPr/>
          </p:nvGrpSpPr>
          <p:grpSpPr>
            <a:xfrm>
              <a:off x="0" y="0"/>
              <a:ext cx="10515125" cy="980716"/>
              <a:chOff x="0" y="0"/>
              <a:chExt cx="1969472" cy="183687"/>
            </a:xfrm>
          </p:grpSpPr>
          <p:sp>
            <p:nvSpPr>
              <p:cNvPr id="26" name="Freeform 26"/>
              <p:cNvSpPr/>
              <p:nvPr/>
            </p:nvSpPr>
            <p:spPr>
              <a:xfrm>
                <a:off x="0" y="0"/>
                <a:ext cx="1969472" cy="183687"/>
              </a:xfrm>
              <a:custGeom>
                <a:avLst/>
                <a:gdLst/>
                <a:ahLst/>
                <a:cxnLst/>
                <a:rect l="l" t="t" r="r" b="b"/>
                <a:pathLst>
                  <a:path w="1969472" h="183687">
                    <a:moveTo>
                      <a:pt x="52801" y="0"/>
                    </a:moveTo>
                    <a:lnTo>
                      <a:pt x="1916671" y="0"/>
                    </a:lnTo>
                    <a:cubicBezTo>
                      <a:pt x="1945832" y="0"/>
                      <a:pt x="1969472" y="23640"/>
                      <a:pt x="1969472" y="52801"/>
                    </a:cubicBezTo>
                    <a:lnTo>
                      <a:pt x="1969472" y="130886"/>
                    </a:lnTo>
                    <a:cubicBezTo>
                      <a:pt x="1969472" y="160047"/>
                      <a:pt x="1945832" y="183687"/>
                      <a:pt x="1916671" y="183687"/>
                    </a:cubicBezTo>
                    <a:lnTo>
                      <a:pt x="52801" y="183687"/>
                    </a:lnTo>
                    <a:cubicBezTo>
                      <a:pt x="23640" y="183687"/>
                      <a:pt x="0" y="160047"/>
                      <a:pt x="0" y="130886"/>
                    </a:cubicBezTo>
                    <a:lnTo>
                      <a:pt x="0" y="52801"/>
                    </a:lnTo>
                    <a:cubicBezTo>
                      <a:pt x="0" y="23640"/>
                      <a:pt x="23640" y="0"/>
                      <a:pt x="52801" y="0"/>
                    </a:cubicBezTo>
                    <a:close/>
                  </a:path>
                </a:pathLst>
              </a:custGeom>
              <a:solidFill>
                <a:srgbClr val="F2A900"/>
              </a:solidFill>
            </p:spPr>
            <p:txBody>
              <a:bodyPr/>
              <a:lstStyle/>
              <a:p>
                <a:endParaRPr lang="en-US"/>
              </a:p>
            </p:txBody>
          </p:sp>
          <p:sp>
            <p:nvSpPr>
              <p:cNvPr id="27" name="TextBox 27"/>
              <p:cNvSpPr txBox="1"/>
              <p:nvPr/>
            </p:nvSpPr>
            <p:spPr>
              <a:xfrm>
                <a:off x="0" y="-47625"/>
                <a:ext cx="1969472" cy="231312"/>
              </a:xfrm>
              <a:prstGeom prst="rect">
                <a:avLst/>
              </a:prstGeom>
            </p:spPr>
            <p:txBody>
              <a:bodyPr lIns="50800" tIns="50800" rIns="50800" bIns="50800" rtlCol="0" anchor="ctr"/>
              <a:lstStyle/>
              <a:p>
                <a:pPr algn="ctr">
                  <a:lnSpc>
                    <a:spcPts val="2800"/>
                  </a:lnSpc>
                </a:pPr>
                <a:endParaRPr/>
              </a:p>
            </p:txBody>
          </p:sp>
        </p:grpSp>
        <p:sp>
          <p:nvSpPr>
            <p:cNvPr id="28" name="TextBox 28"/>
            <p:cNvSpPr txBox="1"/>
            <p:nvPr/>
          </p:nvSpPr>
          <p:spPr>
            <a:xfrm>
              <a:off x="373687" y="81245"/>
              <a:ext cx="10141438" cy="752140"/>
            </a:xfrm>
            <a:prstGeom prst="rect">
              <a:avLst/>
            </a:prstGeom>
          </p:spPr>
          <p:txBody>
            <a:bodyPr lIns="0" tIns="0" rIns="0" bIns="0" rtlCol="0" anchor="t">
              <a:spAutoFit/>
            </a:bodyPr>
            <a:lstStyle/>
            <a:p>
              <a:pPr algn="ctr">
                <a:lnSpc>
                  <a:spcPts val="4724"/>
                </a:lnSpc>
                <a:spcBef>
                  <a:spcPct val="0"/>
                </a:spcBef>
              </a:pPr>
              <a:r>
                <a:rPr lang="en-US" sz="3374" spc="67">
                  <a:solidFill>
                    <a:srgbClr val="002D72"/>
                  </a:solidFill>
                  <a:latin typeface="Proxima Nova 3"/>
                  <a:ea typeface="Proxima Nova 3"/>
                  <a:cs typeface="Proxima Nova 3"/>
                  <a:sym typeface="Proxima Nova 3"/>
                </a:rPr>
                <a:t>Establishes standards of performance  </a:t>
              </a:r>
            </a:p>
          </p:txBody>
        </p:sp>
      </p:grpSp>
      <p:grpSp>
        <p:nvGrpSpPr>
          <p:cNvPr id="29" name="Group 29"/>
          <p:cNvGrpSpPr/>
          <p:nvPr/>
        </p:nvGrpSpPr>
        <p:grpSpPr>
          <a:xfrm>
            <a:off x="565781" y="6262597"/>
            <a:ext cx="13460144" cy="706379"/>
            <a:chOff x="0" y="0"/>
            <a:chExt cx="17946859" cy="941838"/>
          </a:xfrm>
        </p:grpSpPr>
        <p:grpSp>
          <p:nvGrpSpPr>
            <p:cNvPr id="30" name="Group 30"/>
            <p:cNvGrpSpPr/>
            <p:nvPr/>
          </p:nvGrpSpPr>
          <p:grpSpPr>
            <a:xfrm>
              <a:off x="0" y="0"/>
              <a:ext cx="17946859" cy="941838"/>
              <a:chOff x="0" y="0"/>
              <a:chExt cx="3464088" cy="181793"/>
            </a:xfrm>
          </p:grpSpPr>
          <p:sp>
            <p:nvSpPr>
              <p:cNvPr id="31" name="Freeform 31"/>
              <p:cNvSpPr/>
              <p:nvPr/>
            </p:nvSpPr>
            <p:spPr>
              <a:xfrm>
                <a:off x="0" y="0"/>
                <a:ext cx="3464088" cy="181793"/>
              </a:xfrm>
              <a:custGeom>
                <a:avLst/>
                <a:gdLst/>
                <a:ahLst/>
                <a:cxnLst/>
                <a:rect l="l" t="t" r="r" b="b"/>
                <a:pathLst>
                  <a:path w="3464088" h="181793">
                    <a:moveTo>
                      <a:pt x="30020" y="0"/>
                    </a:moveTo>
                    <a:lnTo>
                      <a:pt x="3434069" y="0"/>
                    </a:lnTo>
                    <a:cubicBezTo>
                      <a:pt x="3450648" y="0"/>
                      <a:pt x="3464088" y="13440"/>
                      <a:pt x="3464088" y="30020"/>
                    </a:cubicBezTo>
                    <a:lnTo>
                      <a:pt x="3464088" y="151773"/>
                    </a:lnTo>
                    <a:cubicBezTo>
                      <a:pt x="3464088" y="159735"/>
                      <a:pt x="3460926" y="167371"/>
                      <a:pt x="3455296" y="173000"/>
                    </a:cubicBezTo>
                    <a:cubicBezTo>
                      <a:pt x="3449666" y="178630"/>
                      <a:pt x="3442030" y="181793"/>
                      <a:pt x="3434069" y="181793"/>
                    </a:cubicBezTo>
                    <a:lnTo>
                      <a:pt x="30020" y="181793"/>
                    </a:lnTo>
                    <a:cubicBezTo>
                      <a:pt x="13440" y="181793"/>
                      <a:pt x="0" y="168353"/>
                      <a:pt x="0" y="151773"/>
                    </a:cubicBezTo>
                    <a:lnTo>
                      <a:pt x="0" y="30020"/>
                    </a:lnTo>
                    <a:cubicBezTo>
                      <a:pt x="0" y="13440"/>
                      <a:pt x="13440" y="0"/>
                      <a:pt x="30020" y="0"/>
                    </a:cubicBezTo>
                    <a:close/>
                  </a:path>
                </a:pathLst>
              </a:custGeom>
              <a:solidFill>
                <a:srgbClr val="154973"/>
              </a:solidFill>
            </p:spPr>
            <p:txBody>
              <a:bodyPr/>
              <a:lstStyle/>
              <a:p>
                <a:endParaRPr lang="en-US"/>
              </a:p>
            </p:txBody>
          </p:sp>
          <p:sp>
            <p:nvSpPr>
              <p:cNvPr id="32" name="TextBox 32"/>
              <p:cNvSpPr txBox="1"/>
              <p:nvPr/>
            </p:nvSpPr>
            <p:spPr>
              <a:xfrm>
                <a:off x="0" y="-47625"/>
                <a:ext cx="3464088" cy="229418"/>
              </a:xfrm>
              <a:prstGeom prst="rect">
                <a:avLst/>
              </a:prstGeom>
            </p:spPr>
            <p:txBody>
              <a:bodyPr lIns="50800" tIns="50800" rIns="50800" bIns="50800" rtlCol="0" anchor="ctr"/>
              <a:lstStyle/>
              <a:p>
                <a:pPr algn="ctr">
                  <a:lnSpc>
                    <a:spcPts val="2800"/>
                  </a:lnSpc>
                </a:pPr>
                <a:endParaRPr/>
              </a:p>
            </p:txBody>
          </p:sp>
        </p:grpSp>
        <p:sp>
          <p:nvSpPr>
            <p:cNvPr id="33" name="TextBox 33"/>
            <p:cNvSpPr txBox="1"/>
            <p:nvPr/>
          </p:nvSpPr>
          <p:spPr>
            <a:xfrm>
              <a:off x="363096" y="73236"/>
              <a:ext cx="17220668" cy="732108"/>
            </a:xfrm>
            <a:prstGeom prst="rect">
              <a:avLst/>
            </a:prstGeom>
          </p:spPr>
          <p:txBody>
            <a:bodyPr lIns="0" tIns="0" rIns="0" bIns="0" rtlCol="0" anchor="t">
              <a:spAutoFit/>
            </a:bodyPr>
            <a:lstStyle/>
            <a:p>
              <a:pPr algn="ctr">
                <a:lnSpc>
                  <a:spcPts val="4584"/>
                </a:lnSpc>
                <a:spcBef>
                  <a:spcPct val="0"/>
                </a:spcBef>
              </a:pPr>
              <a:r>
                <a:rPr lang="en-US" sz="3274" spc="65">
                  <a:solidFill>
                    <a:srgbClr val="F2A900"/>
                  </a:solidFill>
                  <a:latin typeface="Proxima Nova 3"/>
                  <a:ea typeface="Proxima Nova 3"/>
                  <a:cs typeface="Proxima Nova 3"/>
                  <a:sym typeface="Proxima Nova 3"/>
                </a:rPr>
                <a:t>Ensures compliance with laws, regulations, policies and procedures </a:t>
              </a:r>
            </a:p>
          </p:txBody>
        </p:sp>
      </p:grpSp>
      <p:grpSp>
        <p:nvGrpSpPr>
          <p:cNvPr id="34" name="Group 34"/>
          <p:cNvGrpSpPr/>
          <p:nvPr/>
        </p:nvGrpSpPr>
        <p:grpSpPr>
          <a:xfrm>
            <a:off x="1028700" y="7879924"/>
            <a:ext cx="5860257" cy="832120"/>
            <a:chOff x="0" y="0"/>
            <a:chExt cx="7813676" cy="1109493"/>
          </a:xfrm>
        </p:grpSpPr>
        <p:grpSp>
          <p:nvGrpSpPr>
            <p:cNvPr id="35" name="Group 35"/>
            <p:cNvGrpSpPr/>
            <p:nvPr/>
          </p:nvGrpSpPr>
          <p:grpSpPr>
            <a:xfrm>
              <a:off x="0" y="0"/>
              <a:ext cx="7813676" cy="1109493"/>
              <a:chOff x="0" y="0"/>
              <a:chExt cx="1419354" cy="201539"/>
            </a:xfrm>
          </p:grpSpPr>
          <p:sp>
            <p:nvSpPr>
              <p:cNvPr id="36" name="Freeform 36"/>
              <p:cNvSpPr/>
              <p:nvPr/>
            </p:nvSpPr>
            <p:spPr>
              <a:xfrm>
                <a:off x="0" y="0"/>
                <a:ext cx="1419354" cy="201539"/>
              </a:xfrm>
              <a:custGeom>
                <a:avLst/>
                <a:gdLst/>
                <a:ahLst/>
                <a:cxnLst/>
                <a:rect l="l" t="t" r="r" b="b"/>
                <a:pathLst>
                  <a:path w="1419354" h="201539">
                    <a:moveTo>
                      <a:pt x="73266" y="0"/>
                    </a:moveTo>
                    <a:lnTo>
                      <a:pt x="1346088" y="0"/>
                    </a:lnTo>
                    <a:cubicBezTo>
                      <a:pt x="1365519" y="0"/>
                      <a:pt x="1384154" y="7719"/>
                      <a:pt x="1397895" y="21459"/>
                    </a:cubicBezTo>
                    <a:cubicBezTo>
                      <a:pt x="1411634" y="35199"/>
                      <a:pt x="1419354" y="53835"/>
                      <a:pt x="1419354" y="73266"/>
                    </a:cubicBezTo>
                    <a:lnTo>
                      <a:pt x="1419354" y="128273"/>
                    </a:lnTo>
                    <a:cubicBezTo>
                      <a:pt x="1419354" y="168737"/>
                      <a:pt x="1386551" y="201539"/>
                      <a:pt x="1346088" y="201539"/>
                    </a:cubicBezTo>
                    <a:lnTo>
                      <a:pt x="73266" y="201539"/>
                    </a:lnTo>
                    <a:cubicBezTo>
                      <a:pt x="32802" y="201539"/>
                      <a:pt x="0" y="168737"/>
                      <a:pt x="0" y="128273"/>
                    </a:cubicBezTo>
                    <a:lnTo>
                      <a:pt x="0" y="73266"/>
                    </a:lnTo>
                    <a:cubicBezTo>
                      <a:pt x="0" y="32802"/>
                      <a:pt x="32802" y="0"/>
                      <a:pt x="73266" y="0"/>
                    </a:cubicBezTo>
                    <a:close/>
                  </a:path>
                </a:pathLst>
              </a:custGeom>
              <a:solidFill>
                <a:srgbClr val="F2A900"/>
              </a:solidFill>
            </p:spPr>
            <p:txBody>
              <a:bodyPr/>
              <a:lstStyle/>
              <a:p>
                <a:endParaRPr lang="en-US"/>
              </a:p>
            </p:txBody>
          </p:sp>
          <p:sp>
            <p:nvSpPr>
              <p:cNvPr id="37" name="TextBox 37"/>
              <p:cNvSpPr txBox="1"/>
              <p:nvPr/>
            </p:nvSpPr>
            <p:spPr>
              <a:xfrm>
                <a:off x="0" y="-47625"/>
                <a:ext cx="1419354" cy="249164"/>
              </a:xfrm>
              <a:prstGeom prst="rect">
                <a:avLst/>
              </a:prstGeom>
            </p:spPr>
            <p:txBody>
              <a:bodyPr lIns="50800" tIns="50800" rIns="50800" bIns="50800" rtlCol="0" anchor="ctr"/>
              <a:lstStyle/>
              <a:p>
                <a:pPr algn="ctr">
                  <a:lnSpc>
                    <a:spcPts val="2800"/>
                  </a:lnSpc>
                </a:pPr>
                <a:endParaRPr/>
              </a:p>
            </p:txBody>
          </p:sp>
        </p:grpSp>
        <p:sp>
          <p:nvSpPr>
            <p:cNvPr id="38" name="TextBox 38"/>
            <p:cNvSpPr txBox="1"/>
            <p:nvPr/>
          </p:nvSpPr>
          <p:spPr>
            <a:xfrm>
              <a:off x="269936" y="146146"/>
              <a:ext cx="7091077" cy="773160"/>
            </a:xfrm>
            <a:prstGeom prst="rect">
              <a:avLst/>
            </a:prstGeom>
          </p:spPr>
          <p:txBody>
            <a:bodyPr lIns="0" tIns="0" rIns="0" bIns="0" rtlCol="0" anchor="t">
              <a:spAutoFit/>
            </a:bodyPr>
            <a:lstStyle/>
            <a:p>
              <a:pPr algn="ctr">
                <a:lnSpc>
                  <a:spcPts val="4871"/>
                </a:lnSpc>
                <a:spcBef>
                  <a:spcPct val="0"/>
                </a:spcBef>
              </a:pPr>
              <a:r>
                <a:rPr lang="en-US" sz="3479" spc="69">
                  <a:solidFill>
                    <a:srgbClr val="002D72"/>
                  </a:solidFill>
                  <a:latin typeface="Proxima Nova 3"/>
                  <a:ea typeface="Proxima Nova 3"/>
                  <a:cs typeface="Proxima Nova 3"/>
                  <a:sym typeface="Proxima Nova 3"/>
                </a:rPr>
                <a:t>Ensures public confidence</a:t>
              </a:r>
            </a:p>
          </p:txBody>
        </p:sp>
      </p:grpSp>
      <p:grpSp>
        <p:nvGrpSpPr>
          <p:cNvPr id="39" name="Group 39"/>
          <p:cNvGrpSpPr/>
          <p:nvPr/>
        </p:nvGrpSpPr>
        <p:grpSpPr>
          <a:xfrm>
            <a:off x="7935927" y="7168994"/>
            <a:ext cx="4303889" cy="851753"/>
            <a:chOff x="0" y="0"/>
            <a:chExt cx="5738519" cy="1135671"/>
          </a:xfrm>
        </p:grpSpPr>
        <p:grpSp>
          <p:nvGrpSpPr>
            <p:cNvPr id="40" name="Group 40"/>
            <p:cNvGrpSpPr/>
            <p:nvPr/>
          </p:nvGrpSpPr>
          <p:grpSpPr>
            <a:xfrm>
              <a:off x="0" y="0"/>
              <a:ext cx="5738519" cy="1135671"/>
              <a:chOff x="0" y="0"/>
              <a:chExt cx="1035157" cy="204861"/>
            </a:xfrm>
          </p:grpSpPr>
          <p:sp>
            <p:nvSpPr>
              <p:cNvPr id="41" name="Freeform 41"/>
              <p:cNvSpPr/>
              <p:nvPr/>
            </p:nvSpPr>
            <p:spPr>
              <a:xfrm>
                <a:off x="0" y="0"/>
                <a:ext cx="1035157" cy="204861"/>
              </a:xfrm>
              <a:custGeom>
                <a:avLst/>
                <a:gdLst/>
                <a:ahLst/>
                <a:cxnLst/>
                <a:rect l="l" t="t" r="r" b="b"/>
                <a:pathLst>
                  <a:path w="1035157" h="204861">
                    <a:moveTo>
                      <a:pt x="100458" y="0"/>
                    </a:moveTo>
                    <a:lnTo>
                      <a:pt x="934698" y="0"/>
                    </a:lnTo>
                    <a:cubicBezTo>
                      <a:pt x="990180" y="0"/>
                      <a:pt x="1035157" y="44977"/>
                      <a:pt x="1035157" y="100458"/>
                    </a:cubicBezTo>
                    <a:lnTo>
                      <a:pt x="1035157" y="104402"/>
                    </a:lnTo>
                    <a:cubicBezTo>
                      <a:pt x="1035157" y="159884"/>
                      <a:pt x="990180" y="204861"/>
                      <a:pt x="934698" y="204861"/>
                    </a:cubicBezTo>
                    <a:lnTo>
                      <a:pt x="100458" y="204861"/>
                    </a:lnTo>
                    <a:cubicBezTo>
                      <a:pt x="44977" y="204861"/>
                      <a:pt x="0" y="159884"/>
                      <a:pt x="0" y="104402"/>
                    </a:cubicBezTo>
                    <a:lnTo>
                      <a:pt x="0" y="100458"/>
                    </a:lnTo>
                    <a:cubicBezTo>
                      <a:pt x="0" y="44977"/>
                      <a:pt x="44977" y="0"/>
                      <a:pt x="100458" y="0"/>
                    </a:cubicBezTo>
                    <a:close/>
                  </a:path>
                </a:pathLst>
              </a:custGeom>
              <a:solidFill>
                <a:srgbClr val="457AA5"/>
              </a:solidFill>
            </p:spPr>
            <p:txBody>
              <a:bodyPr/>
              <a:lstStyle/>
              <a:p>
                <a:endParaRPr lang="en-US"/>
              </a:p>
            </p:txBody>
          </p:sp>
          <p:sp>
            <p:nvSpPr>
              <p:cNvPr id="42" name="TextBox 42"/>
              <p:cNvSpPr txBox="1"/>
              <p:nvPr/>
            </p:nvSpPr>
            <p:spPr>
              <a:xfrm>
                <a:off x="0" y="-47625"/>
                <a:ext cx="1035157" cy="252486"/>
              </a:xfrm>
              <a:prstGeom prst="rect">
                <a:avLst/>
              </a:prstGeom>
            </p:spPr>
            <p:txBody>
              <a:bodyPr lIns="50800" tIns="50800" rIns="50800" bIns="50800" rtlCol="0" anchor="ctr"/>
              <a:lstStyle/>
              <a:p>
                <a:pPr algn="ctr">
                  <a:lnSpc>
                    <a:spcPts val="2800"/>
                  </a:lnSpc>
                </a:pPr>
                <a:endParaRPr/>
              </a:p>
            </p:txBody>
          </p:sp>
        </p:grpSp>
        <p:sp>
          <p:nvSpPr>
            <p:cNvPr id="43" name="TextBox 43"/>
            <p:cNvSpPr txBox="1"/>
            <p:nvPr/>
          </p:nvSpPr>
          <p:spPr>
            <a:xfrm>
              <a:off x="338443" y="140716"/>
              <a:ext cx="5400076" cy="778038"/>
            </a:xfrm>
            <a:prstGeom prst="rect">
              <a:avLst/>
            </a:prstGeom>
          </p:spPr>
          <p:txBody>
            <a:bodyPr lIns="0" tIns="0" rIns="0" bIns="0" rtlCol="0" anchor="t">
              <a:spAutoFit/>
            </a:bodyPr>
            <a:lstStyle/>
            <a:p>
              <a:pPr algn="ctr">
                <a:lnSpc>
                  <a:spcPts val="4905"/>
                </a:lnSpc>
                <a:spcBef>
                  <a:spcPct val="0"/>
                </a:spcBef>
              </a:pPr>
              <a:r>
                <a:rPr lang="en-US" sz="3504" spc="70">
                  <a:solidFill>
                    <a:srgbClr val="FFFFFF"/>
                  </a:solidFill>
                  <a:latin typeface="Proxima Nova 3"/>
                  <a:ea typeface="Proxima Nova 3"/>
                  <a:cs typeface="Proxima Nova 3"/>
                  <a:sym typeface="Proxima Nova 3"/>
                </a:rPr>
                <a:t>Preserves integrity  </a:t>
              </a:r>
            </a:p>
          </p:txBody>
        </p:sp>
      </p:grpSp>
      <p:sp>
        <p:nvSpPr>
          <p:cNvPr id="44" name="TextBox 44"/>
          <p:cNvSpPr txBox="1"/>
          <p:nvPr/>
        </p:nvSpPr>
        <p:spPr>
          <a:xfrm>
            <a:off x="1028700" y="42842"/>
            <a:ext cx="15485637" cy="857250"/>
          </a:xfrm>
          <a:prstGeom prst="rect">
            <a:avLst/>
          </a:prstGeom>
        </p:spPr>
        <p:txBody>
          <a:bodyPr lIns="0" tIns="0" rIns="0" bIns="0" rtlCol="0" anchor="t">
            <a:spAutoFit/>
          </a:bodyPr>
          <a:lstStyle/>
          <a:p>
            <a:pPr algn="l">
              <a:lnSpc>
                <a:spcPts val="6720"/>
              </a:lnSpc>
            </a:pPr>
            <a:r>
              <a:rPr lang="en-US" sz="5600" b="1">
                <a:solidFill>
                  <a:srgbClr val="F2A900"/>
                </a:solidFill>
                <a:latin typeface="Proxima Nova 1"/>
                <a:ea typeface="Proxima Nova 1"/>
                <a:cs typeface="Proxima Nova 1"/>
                <a:sym typeface="Proxima Nova 1"/>
              </a:rPr>
              <a:t>411 for New Internal Control Officers</a:t>
            </a:r>
          </a:p>
        </p:txBody>
      </p:sp>
      <p:grpSp>
        <p:nvGrpSpPr>
          <p:cNvPr id="45" name="Group 45"/>
          <p:cNvGrpSpPr/>
          <p:nvPr/>
        </p:nvGrpSpPr>
        <p:grpSpPr>
          <a:xfrm>
            <a:off x="1028700" y="4561569"/>
            <a:ext cx="8511753" cy="786628"/>
            <a:chOff x="0" y="0"/>
            <a:chExt cx="11349004" cy="1048837"/>
          </a:xfrm>
        </p:grpSpPr>
        <p:grpSp>
          <p:nvGrpSpPr>
            <p:cNvPr id="46" name="Group 46"/>
            <p:cNvGrpSpPr/>
            <p:nvPr/>
          </p:nvGrpSpPr>
          <p:grpSpPr>
            <a:xfrm>
              <a:off x="0" y="0"/>
              <a:ext cx="11349004" cy="1048837"/>
              <a:chOff x="0" y="0"/>
              <a:chExt cx="2181116" cy="201572"/>
            </a:xfrm>
          </p:grpSpPr>
          <p:sp>
            <p:nvSpPr>
              <p:cNvPr id="47" name="Freeform 47"/>
              <p:cNvSpPr/>
              <p:nvPr/>
            </p:nvSpPr>
            <p:spPr>
              <a:xfrm>
                <a:off x="0" y="0"/>
                <a:ext cx="2181116" cy="201572"/>
              </a:xfrm>
              <a:custGeom>
                <a:avLst/>
                <a:gdLst/>
                <a:ahLst/>
                <a:cxnLst/>
                <a:rect l="l" t="t" r="r" b="b"/>
                <a:pathLst>
                  <a:path w="2181116" h="201572">
                    <a:moveTo>
                      <a:pt x="47678" y="0"/>
                    </a:moveTo>
                    <a:lnTo>
                      <a:pt x="2133439" y="0"/>
                    </a:lnTo>
                    <a:cubicBezTo>
                      <a:pt x="2159770" y="0"/>
                      <a:pt x="2181116" y="21346"/>
                      <a:pt x="2181116" y="47678"/>
                    </a:cubicBezTo>
                    <a:lnTo>
                      <a:pt x="2181116" y="153894"/>
                    </a:lnTo>
                    <a:cubicBezTo>
                      <a:pt x="2181116" y="180226"/>
                      <a:pt x="2159770" y="201572"/>
                      <a:pt x="2133439" y="201572"/>
                    </a:cubicBezTo>
                    <a:lnTo>
                      <a:pt x="47678" y="201572"/>
                    </a:lnTo>
                    <a:cubicBezTo>
                      <a:pt x="21346" y="201572"/>
                      <a:pt x="0" y="180226"/>
                      <a:pt x="0" y="153894"/>
                    </a:cubicBezTo>
                    <a:lnTo>
                      <a:pt x="0" y="47678"/>
                    </a:lnTo>
                    <a:cubicBezTo>
                      <a:pt x="0" y="21346"/>
                      <a:pt x="21346" y="0"/>
                      <a:pt x="47678" y="0"/>
                    </a:cubicBezTo>
                    <a:close/>
                  </a:path>
                </a:pathLst>
              </a:custGeom>
              <a:solidFill>
                <a:srgbClr val="457AA5"/>
              </a:solidFill>
            </p:spPr>
            <p:txBody>
              <a:bodyPr/>
              <a:lstStyle/>
              <a:p>
                <a:endParaRPr lang="en-US"/>
              </a:p>
            </p:txBody>
          </p:sp>
          <p:sp>
            <p:nvSpPr>
              <p:cNvPr id="48" name="TextBox 48"/>
              <p:cNvSpPr txBox="1"/>
              <p:nvPr/>
            </p:nvSpPr>
            <p:spPr>
              <a:xfrm>
                <a:off x="0" y="-47625"/>
                <a:ext cx="2181116" cy="249197"/>
              </a:xfrm>
              <a:prstGeom prst="rect">
                <a:avLst/>
              </a:prstGeom>
            </p:spPr>
            <p:txBody>
              <a:bodyPr lIns="50800" tIns="50800" rIns="50800" bIns="50800" rtlCol="0" anchor="ctr"/>
              <a:lstStyle/>
              <a:p>
                <a:pPr algn="ctr">
                  <a:lnSpc>
                    <a:spcPts val="2800"/>
                  </a:lnSpc>
                </a:pPr>
                <a:endParaRPr/>
              </a:p>
            </p:txBody>
          </p:sp>
        </p:grpSp>
        <p:sp>
          <p:nvSpPr>
            <p:cNvPr id="49" name="TextBox 49"/>
            <p:cNvSpPr txBox="1"/>
            <p:nvPr/>
          </p:nvSpPr>
          <p:spPr>
            <a:xfrm>
              <a:off x="387437" y="107133"/>
              <a:ext cx="10611940" cy="744477"/>
            </a:xfrm>
            <a:prstGeom prst="rect">
              <a:avLst/>
            </a:prstGeom>
          </p:spPr>
          <p:txBody>
            <a:bodyPr lIns="0" tIns="0" rIns="0" bIns="0" rtlCol="0" anchor="t">
              <a:spAutoFit/>
            </a:bodyPr>
            <a:lstStyle/>
            <a:p>
              <a:pPr algn="ctr">
                <a:lnSpc>
                  <a:spcPts val="4604"/>
                </a:lnSpc>
                <a:spcBef>
                  <a:spcPct val="0"/>
                </a:spcBef>
              </a:pPr>
              <a:r>
                <a:rPr lang="en-US" sz="3289" spc="65">
                  <a:solidFill>
                    <a:srgbClr val="FFFFFF"/>
                  </a:solidFill>
                  <a:latin typeface="Proxima Nova 3"/>
                  <a:ea typeface="Proxima Nova 3"/>
                  <a:cs typeface="Proxima Nova 3"/>
                  <a:sym typeface="Proxima Nova 3"/>
                </a:rPr>
                <a:t>Prevents loss of funds or other resources </a:t>
              </a:r>
            </a:p>
          </p:txBody>
        </p:sp>
      </p:grpSp>
      <p:sp>
        <p:nvSpPr>
          <p:cNvPr id="50" name="TextBox 50"/>
          <p:cNvSpPr txBox="1"/>
          <p:nvPr/>
        </p:nvSpPr>
        <p:spPr>
          <a:xfrm>
            <a:off x="799133" y="1161456"/>
            <a:ext cx="16689735" cy="1099820"/>
          </a:xfrm>
          <a:prstGeom prst="rect">
            <a:avLst/>
          </a:prstGeom>
        </p:spPr>
        <p:txBody>
          <a:bodyPr lIns="0" tIns="0" rIns="0" bIns="0" rtlCol="0" anchor="t">
            <a:spAutoFit/>
          </a:bodyPr>
          <a:lstStyle/>
          <a:p>
            <a:pPr algn="ctr">
              <a:lnSpc>
                <a:spcPts val="4480"/>
              </a:lnSpc>
              <a:spcBef>
                <a:spcPct val="0"/>
              </a:spcBef>
            </a:pPr>
            <a:r>
              <a:rPr lang="en-US" sz="3200" spc="64">
                <a:solidFill>
                  <a:srgbClr val="FFFFFF"/>
                </a:solidFill>
                <a:latin typeface="Proxima Nova 2"/>
                <a:ea typeface="Proxima Nova 2"/>
                <a:cs typeface="Proxima Nova 2"/>
                <a:sym typeface="Proxima Nova 2"/>
              </a:rPr>
              <a:t>In March 2019, NYSICA released a “411 for New Internal Control Officers”.  </a:t>
            </a:r>
          </a:p>
          <a:p>
            <a:pPr algn="ctr">
              <a:lnSpc>
                <a:spcPts val="4480"/>
              </a:lnSpc>
              <a:spcBef>
                <a:spcPct val="0"/>
              </a:spcBef>
            </a:pPr>
            <a:r>
              <a:rPr lang="en-US" sz="3200" spc="64">
                <a:solidFill>
                  <a:srgbClr val="FFFFFF"/>
                </a:solidFill>
                <a:latin typeface="Proxima Nova 2"/>
                <a:ea typeface="Proxima Nova 2"/>
                <a:cs typeface="Proxima Nova 2"/>
                <a:sym typeface="Proxima Nova 2"/>
              </a:rPr>
              <a:t>The function and benefits of internal controls and risk management in an organization:</a:t>
            </a:r>
            <a:r>
              <a:rPr lang="en-US" sz="3200" spc="64">
                <a:solidFill>
                  <a:srgbClr val="000000"/>
                </a:solidFill>
                <a:latin typeface="Proxima Nova 2"/>
                <a:ea typeface="Proxima Nova 2"/>
                <a:cs typeface="Proxima Nova 2"/>
                <a:sym typeface="Proxima Nova 2"/>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B7F95"/>
        </a:solidFill>
        <a:effectLst/>
      </p:bgPr>
    </p:bg>
    <p:spTree>
      <p:nvGrpSpPr>
        <p:cNvPr id="1" name=""/>
        <p:cNvGrpSpPr/>
        <p:nvPr/>
      </p:nvGrpSpPr>
      <p:grpSpPr>
        <a:xfrm>
          <a:off x="0" y="0"/>
          <a:ext cx="0" cy="0"/>
          <a:chOff x="0" y="0"/>
          <a:chExt cx="0" cy="0"/>
        </a:xfrm>
      </p:grpSpPr>
      <p:grpSp>
        <p:nvGrpSpPr>
          <p:cNvPr id="2" name="Group 2"/>
          <p:cNvGrpSpPr/>
          <p:nvPr/>
        </p:nvGrpSpPr>
        <p:grpSpPr>
          <a:xfrm>
            <a:off x="0" y="9223894"/>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grpSp>
        <p:nvGrpSpPr>
          <p:cNvPr id="6" name="Group 6"/>
          <p:cNvGrpSpPr/>
          <p:nvPr/>
        </p:nvGrpSpPr>
        <p:grpSpPr>
          <a:xfrm>
            <a:off x="489244" y="1902329"/>
            <a:ext cx="8924534" cy="6910967"/>
            <a:chOff x="444088" y="72955"/>
            <a:chExt cx="11899379" cy="9214622"/>
          </a:xfrm>
        </p:grpSpPr>
        <p:sp>
          <p:nvSpPr>
            <p:cNvPr id="7" name="Freeform 7"/>
            <p:cNvSpPr/>
            <p:nvPr/>
          </p:nvSpPr>
          <p:spPr>
            <a:xfrm rot="7347698">
              <a:off x="-93221" y="7703363"/>
              <a:ext cx="1893021" cy="818403"/>
            </a:xfrm>
            <a:custGeom>
              <a:avLst/>
              <a:gdLst/>
              <a:ahLst/>
              <a:cxnLst/>
              <a:rect l="l" t="t" r="r" b="b"/>
              <a:pathLst>
                <a:path w="1893021" h="818403">
                  <a:moveTo>
                    <a:pt x="0" y="0"/>
                  </a:moveTo>
                  <a:lnTo>
                    <a:pt x="1893020" y="0"/>
                  </a:lnTo>
                  <a:lnTo>
                    <a:pt x="1893020" y="818403"/>
                  </a:lnTo>
                  <a:lnTo>
                    <a:pt x="0" y="818403"/>
                  </a:lnTo>
                  <a:lnTo>
                    <a:pt x="0" y="0"/>
                  </a:lnTo>
                  <a:close/>
                </a:path>
              </a:pathLst>
            </a:custGeom>
            <a:blipFill>
              <a:blip r:embed="rId4">
                <a:extLst>
                  <a:ext uri="{96DAC541-7B7A-43D3-8B79-37D633B846F1}">
                    <asvg:svgBlip xmlns:asvg="http://schemas.microsoft.com/office/drawing/2016/SVG/main" r:embed="rId5"/>
                  </a:ext>
                </a:extLst>
              </a:blip>
              <a:stretch>
                <a:fillRect l="-109612"/>
              </a:stretch>
            </a:blipFill>
          </p:spPr>
          <p:txBody>
            <a:bodyPr/>
            <a:lstStyle/>
            <a:p>
              <a:endParaRPr lang="en-US"/>
            </a:p>
          </p:txBody>
        </p:sp>
        <p:sp>
          <p:nvSpPr>
            <p:cNvPr id="8" name="Freeform 8"/>
            <p:cNvSpPr/>
            <p:nvPr/>
          </p:nvSpPr>
          <p:spPr>
            <a:xfrm>
              <a:off x="807838" y="160011"/>
              <a:ext cx="11535629" cy="9127566"/>
            </a:xfrm>
            <a:custGeom>
              <a:avLst/>
              <a:gdLst/>
              <a:ahLst/>
              <a:cxnLst/>
              <a:rect l="l" t="t" r="r" b="b"/>
              <a:pathLst>
                <a:path w="11535629" h="9127566">
                  <a:moveTo>
                    <a:pt x="0" y="0"/>
                  </a:moveTo>
                  <a:lnTo>
                    <a:pt x="11535629" y="0"/>
                  </a:lnTo>
                  <a:lnTo>
                    <a:pt x="11535629" y="9127566"/>
                  </a:lnTo>
                  <a:lnTo>
                    <a:pt x="0" y="91275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5426981" y="1754315"/>
              <a:ext cx="2492781" cy="589431"/>
            </a:xfrm>
            <a:prstGeom prst="rect">
              <a:avLst/>
            </a:prstGeom>
          </p:spPr>
          <p:txBody>
            <a:bodyPr wrap="square" lIns="0" tIns="0" rIns="0" bIns="0" rtlCol="0" anchor="t">
              <a:spAutoFit/>
            </a:bodyPr>
            <a:lstStyle/>
            <a:p>
              <a:pPr algn="ctr">
                <a:lnSpc>
                  <a:spcPts val="3674"/>
                </a:lnSpc>
              </a:pPr>
              <a:r>
                <a:rPr lang="en-US" sz="2624" b="1">
                  <a:solidFill>
                    <a:srgbClr val="002D72"/>
                  </a:solidFill>
                  <a:latin typeface="Proxima Nova 7"/>
                  <a:ea typeface="Proxima Nova 7"/>
                  <a:cs typeface="Proxima Nova 7"/>
                  <a:sym typeface="Proxima Nova 7"/>
                </a:rPr>
                <a:t>Monitoring</a:t>
              </a:r>
            </a:p>
          </p:txBody>
        </p:sp>
        <p:sp>
          <p:nvSpPr>
            <p:cNvPr id="10" name="TextBox 10"/>
            <p:cNvSpPr txBox="1"/>
            <p:nvPr/>
          </p:nvSpPr>
          <p:spPr>
            <a:xfrm>
              <a:off x="4805908" y="3806315"/>
              <a:ext cx="3797601" cy="589431"/>
            </a:xfrm>
            <a:prstGeom prst="rect">
              <a:avLst/>
            </a:prstGeom>
          </p:spPr>
          <p:txBody>
            <a:bodyPr wrap="square" lIns="0" tIns="0" rIns="0" bIns="0" rtlCol="0" anchor="t">
              <a:spAutoFit/>
            </a:bodyPr>
            <a:lstStyle/>
            <a:p>
              <a:pPr algn="ctr">
                <a:lnSpc>
                  <a:spcPts val="3674"/>
                </a:lnSpc>
              </a:pPr>
              <a:r>
                <a:rPr lang="en-US" sz="2624" b="1">
                  <a:solidFill>
                    <a:srgbClr val="002D72"/>
                  </a:solidFill>
                  <a:latin typeface="Proxima Nova 7"/>
                  <a:ea typeface="Proxima Nova 7"/>
                  <a:cs typeface="Proxima Nova 7"/>
                  <a:sym typeface="Proxima Nova 7"/>
                </a:rPr>
                <a:t>Control Activities</a:t>
              </a:r>
            </a:p>
          </p:txBody>
        </p:sp>
        <p:sp>
          <p:nvSpPr>
            <p:cNvPr id="11" name="TextBox 11"/>
            <p:cNvSpPr txBox="1"/>
            <p:nvPr/>
          </p:nvSpPr>
          <p:spPr>
            <a:xfrm>
              <a:off x="4827480" y="6126332"/>
              <a:ext cx="3692189" cy="589431"/>
            </a:xfrm>
            <a:prstGeom prst="rect">
              <a:avLst/>
            </a:prstGeom>
          </p:spPr>
          <p:txBody>
            <a:bodyPr wrap="square" lIns="0" tIns="0" rIns="0" bIns="0" rtlCol="0" anchor="t">
              <a:spAutoFit/>
            </a:bodyPr>
            <a:lstStyle/>
            <a:p>
              <a:pPr algn="ctr">
                <a:lnSpc>
                  <a:spcPts val="3674"/>
                </a:lnSpc>
              </a:pPr>
              <a:r>
                <a:rPr lang="en-US" sz="2624" b="1">
                  <a:solidFill>
                    <a:srgbClr val="002D72"/>
                  </a:solidFill>
                  <a:latin typeface="Proxima Nova 7"/>
                  <a:ea typeface="Proxima Nova 7"/>
                  <a:cs typeface="Proxima Nova 7"/>
                  <a:sym typeface="Proxima Nova 7"/>
                </a:rPr>
                <a:t>Risk Assessment</a:t>
              </a:r>
            </a:p>
          </p:txBody>
        </p:sp>
        <p:sp>
          <p:nvSpPr>
            <p:cNvPr id="12" name="TextBox 12"/>
            <p:cNvSpPr txBox="1"/>
            <p:nvPr/>
          </p:nvSpPr>
          <p:spPr>
            <a:xfrm>
              <a:off x="4402413" y="8309996"/>
              <a:ext cx="4634949" cy="589431"/>
            </a:xfrm>
            <a:prstGeom prst="rect">
              <a:avLst/>
            </a:prstGeom>
          </p:spPr>
          <p:txBody>
            <a:bodyPr wrap="square" lIns="0" tIns="0" rIns="0" bIns="0" rtlCol="0" anchor="t">
              <a:spAutoFit/>
            </a:bodyPr>
            <a:lstStyle/>
            <a:p>
              <a:pPr algn="ctr">
                <a:lnSpc>
                  <a:spcPts val="3674"/>
                </a:lnSpc>
              </a:pPr>
              <a:r>
                <a:rPr lang="en-US" sz="2624" b="1">
                  <a:solidFill>
                    <a:srgbClr val="002D72"/>
                  </a:solidFill>
                  <a:latin typeface="Proxima Nova 7"/>
                  <a:ea typeface="Proxima Nova 7"/>
                  <a:cs typeface="Proxima Nova 7"/>
                  <a:sym typeface="Proxima Nova 7"/>
                </a:rPr>
                <a:t>Control Environment</a:t>
              </a:r>
            </a:p>
          </p:txBody>
        </p:sp>
        <p:sp>
          <p:nvSpPr>
            <p:cNvPr id="13" name="TextBox 13"/>
            <p:cNvSpPr txBox="1"/>
            <p:nvPr/>
          </p:nvSpPr>
          <p:spPr>
            <a:xfrm rot="-3469070">
              <a:off x="-34257" y="4257099"/>
              <a:ext cx="6193484" cy="589431"/>
            </a:xfrm>
            <a:prstGeom prst="rect">
              <a:avLst/>
            </a:prstGeom>
          </p:spPr>
          <p:txBody>
            <a:bodyPr lIns="0" tIns="0" rIns="0" bIns="0" rtlCol="0" anchor="t">
              <a:spAutoFit/>
            </a:bodyPr>
            <a:lstStyle/>
            <a:p>
              <a:pPr algn="ctr">
                <a:lnSpc>
                  <a:spcPts val="3674"/>
                </a:lnSpc>
              </a:pPr>
              <a:r>
                <a:rPr lang="en-US" sz="2624" b="1">
                  <a:solidFill>
                    <a:srgbClr val="002D72"/>
                  </a:solidFill>
                  <a:latin typeface="Proxima Nova 7"/>
                  <a:ea typeface="Proxima Nova 7"/>
                  <a:cs typeface="Proxima Nova 7"/>
                  <a:sym typeface="Proxima Nova 7"/>
                </a:rPr>
                <a:t>Information &amp; Communication</a:t>
              </a:r>
            </a:p>
          </p:txBody>
        </p:sp>
        <p:sp>
          <p:nvSpPr>
            <p:cNvPr id="14" name="Freeform 14"/>
            <p:cNvSpPr/>
            <p:nvPr/>
          </p:nvSpPr>
          <p:spPr>
            <a:xfrm rot="-3478562">
              <a:off x="4397380" y="610264"/>
              <a:ext cx="1893021" cy="818403"/>
            </a:xfrm>
            <a:custGeom>
              <a:avLst/>
              <a:gdLst/>
              <a:ahLst/>
              <a:cxnLst/>
              <a:rect l="l" t="t" r="r" b="b"/>
              <a:pathLst>
                <a:path w="1893021" h="818403">
                  <a:moveTo>
                    <a:pt x="0" y="0"/>
                  </a:moveTo>
                  <a:lnTo>
                    <a:pt x="1893020" y="0"/>
                  </a:lnTo>
                  <a:lnTo>
                    <a:pt x="1893020" y="818403"/>
                  </a:lnTo>
                  <a:lnTo>
                    <a:pt x="0" y="818403"/>
                  </a:lnTo>
                  <a:lnTo>
                    <a:pt x="0" y="0"/>
                  </a:lnTo>
                  <a:close/>
                </a:path>
              </a:pathLst>
            </a:custGeom>
            <a:blipFill>
              <a:blip r:embed="rId4">
                <a:extLst>
                  <a:ext uri="{96DAC541-7B7A-43D3-8B79-37D633B846F1}">
                    <asvg:svgBlip xmlns:asvg="http://schemas.microsoft.com/office/drawing/2016/SVG/main" r:embed="rId5"/>
                  </a:ext>
                </a:extLst>
              </a:blip>
              <a:stretch>
                <a:fillRect l="-109612"/>
              </a:stretch>
            </a:blipFill>
          </p:spPr>
          <p:txBody>
            <a:bodyPr/>
            <a:lstStyle/>
            <a:p>
              <a:endParaRPr lang="en-US"/>
            </a:p>
          </p:txBody>
        </p:sp>
      </p:grpSp>
      <p:grpSp>
        <p:nvGrpSpPr>
          <p:cNvPr id="15" name="Group 15"/>
          <p:cNvGrpSpPr/>
          <p:nvPr/>
        </p:nvGrpSpPr>
        <p:grpSpPr>
          <a:xfrm>
            <a:off x="0" y="373908"/>
            <a:ext cx="18288000" cy="1063106"/>
            <a:chOff x="0" y="0"/>
            <a:chExt cx="4816593" cy="279995"/>
          </a:xfrm>
        </p:grpSpPr>
        <p:sp>
          <p:nvSpPr>
            <p:cNvPr id="16" name="Freeform 16"/>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17" name="TextBox 17"/>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grpSp>
        <p:nvGrpSpPr>
          <p:cNvPr id="18" name="Group 18"/>
          <p:cNvGrpSpPr/>
          <p:nvPr/>
        </p:nvGrpSpPr>
        <p:grpSpPr>
          <a:xfrm>
            <a:off x="7562832" y="2484690"/>
            <a:ext cx="10350470" cy="2067418"/>
            <a:chOff x="0" y="0"/>
            <a:chExt cx="2726050" cy="544505"/>
          </a:xfrm>
        </p:grpSpPr>
        <p:sp>
          <p:nvSpPr>
            <p:cNvPr id="19" name="Freeform 19"/>
            <p:cNvSpPr/>
            <p:nvPr/>
          </p:nvSpPr>
          <p:spPr>
            <a:xfrm>
              <a:off x="0" y="0"/>
              <a:ext cx="2726050" cy="544505"/>
            </a:xfrm>
            <a:custGeom>
              <a:avLst/>
              <a:gdLst/>
              <a:ahLst/>
              <a:cxnLst/>
              <a:rect l="l" t="t" r="r" b="b"/>
              <a:pathLst>
                <a:path w="2726050" h="544505">
                  <a:moveTo>
                    <a:pt x="38147" y="0"/>
                  </a:moveTo>
                  <a:lnTo>
                    <a:pt x="2687903" y="0"/>
                  </a:lnTo>
                  <a:cubicBezTo>
                    <a:pt x="2708971" y="0"/>
                    <a:pt x="2726050" y="17079"/>
                    <a:pt x="2726050" y="38147"/>
                  </a:cubicBezTo>
                  <a:lnTo>
                    <a:pt x="2726050" y="506358"/>
                  </a:lnTo>
                  <a:cubicBezTo>
                    <a:pt x="2726050" y="527426"/>
                    <a:pt x="2708971" y="544505"/>
                    <a:pt x="2687903" y="544505"/>
                  </a:cubicBezTo>
                  <a:lnTo>
                    <a:pt x="38147" y="544505"/>
                  </a:lnTo>
                  <a:cubicBezTo>
                    <a:pt x="17079" y="544505"/>
                    <a:pt x="0" y="527426"/>
                    <a:pt x="0" y="506358"/>
                  </a:cubicBezTo>
                  <a:lnTo>
                    <a:pt x="0" y="38147"/>
                  </a:lnTo>
                  <a:cubicBezTo>
                    <a:pt x="0" y="17079"/>
                    <a:pt x="17079" y="0"/>
                    <a:pt x="38147" y="0"/>
                  </a:cubicBezTo>
                  <a:close/>
                </a:path>
              </a:pathLst>
            </a:custGeom>
            <a:solidFill>
              <a:srgbClr val="154973"/>
            </a:solidFill>
          </p:spPr>
          <p:txBody>
            <a:bodyPr/>
            <a:lstStyle/>
            <a:p>
              <a:endParaRPr lang="en-US"/>
            </a:p>
          </p:txBody>
        </p:sp>
        <p:sp>
          <p:nvSpPr>
            <p:cNvPr id="20" name="TextBox 20"/>
            <p:cNvSpPr txBox="1"/>
            <p:nvPr/>
          </p:nvSpPr>
          <p:spPr>
            <a:xfrm>
              <a:off x="0" y="-47625"/>
              <a:ext cx="2726050" cy="592130"/>
            </a:xfrm>
            <a:prstGeom prst="rect">
              <a:avLst/>
            </a:prstGeom>
          </p:spPr>
          <p:txBody>
            <a:bodyPr lIns="50800" tIns="50800" rIns="50800" bIns="50800" rtlCol="0" anchor="ctr"/>
            <a:lstStyle/>
            <a:p>
              <a:pPr algn="ctr">
                <a:lnSpc>
                  <a:spcPts val="2800"/>
                </a:lnSpc>
              </a:pPr>
              <a:endParaRPr/>
            </a:p>
          </p:txBody>
        </p:sp>
      </p:grpSp>
      <p:grpSp>
        <p:nvGrpSpPr>
          <p:cNvPr id="21" name="Group 21"/>
          <p:cNvGrpSpPr/>
          <p:nvPr/>
        </p:nvGrpSpPr>
        <p:grpSpPr>
          <a:xfrm>
            <a:off x="9277598" y="5330454"/>
            <a:ext cx="8130610" cy="2080860"/>
            <a:chOff x="0" y="0"/>
            <a:chExt cx="2141395" cy="548046"/>
          </a:xfrm>
        </p:grpSpPr>
        <p:sp>
          <p:nvSpPr>
            <p:cNvPr id="22" name="Freeform 22"/>
            <p:cNvSpPr/>
            <p:nvPr/>
          </p:nvSpPr>
          <p:spPr>
            <a:xfrm>
              <a:off x="0" y="0"/>
              <a:ext cx="2141395" cy="548046"/>
            </a:xfrm>
            <a:custGeom>
              <a:avLst/>
              <a:gdLst/>
              <a:ahLst/>
              <a:cxnLst/>
              <a:rect l="l" t="t" r="r" b="b"/>
              <a:pathLst>
                <a:path w="2141395" h="548046">
                  <a:moveTo>
                    <a:pt x="48562" y="0"/>
                  </a:moveTo>
                  <a:lnTo>
                    <a:pt x="2092833" y="0"/>
                  </a:lnTo>
                  <a:cubicBezTo>
                    <a:pt x="2105713" y="0"/>
                    <a:pt x="2118065" y="5116"/>
                    <a:pt x="2127172" y="14223"/>
                  </a:cubicBezTo>
                  <a:cubicBezTo>
                    <a:pt x="2136279" y="23331"/>
                    <a:pt x="2141395" y="35682"/>
                    <a:pt x="2141395" y="48562"/>
                  </a:cubicBezTo>
                  <a:lnTo>
                    <a:pt x="2141395" y="499484"/>
                  </a:lnTo>
                  <a:cubicBezTo>
                    <a:pt x="2141395" y="512363"/>
                    <a:pt x="2136279" y="524715"/>
                    <a:pt x="2127172" y="533822"/>
                  </a:cubicBezTo>
                  <a:cubicBezTo>
                    <a:pt x="2118065" y="542929"/>
                    <a:pt x="2105713" y="548046"/>
                    <a:pt x="2092833" y="548046"/>
                  </a:cubicBezTo>
                  <a:lnTo>
                    <a:pt x="48562" y="548046"/>
                  </a:lnTo>
                  <a:cubicBezTo>
                    <a:pt x="35682" y="548046"/>
                    <a:pt x="23331" y="542929"/>
                    <a:pt x="14223" y="533822"/>
                  </a:cubicBezTo>
                  <a:cubicBezTo>
                    <a:pt x="5116" y="524715"/>
                    <a:pt x="0" y="512363"/>
                    <a:pt x="0" y="499484"/>
                  </a:cubicBezTo>
                  <a:lnTo>
                    <a:pt x="0" y="48562"/>
                  </a:lnTo>
                  <a:cubicBezTo>
                    <a:pt x="0" y="35682"/>
                    <a:pt x="5116" y="23331"/>
                    <a:pt x="14223" y="14223"/>
                  </a:cubicBezTo>
                  <a:cubicBezTo>
                    <a:pt x="23331" y="5116"/>
                    <a:pt x="35682" y="0"/>
                    <a:pt x="48562" y="0"/>
                  </a:cubicBezTo>
                  <a:close/>
                </a:path>
              </a:pathLst>
            </a:custGeom>
            <a:solidFill>
              <a:srgbClr val="F2A900"/>
            </a:solidFill>
          </p:spPr>
          <p:txBody>
            <a:bodyPr/>
            <a:lstStyle/>
            <a:p>
              <a:endParaRPr lang="en-US"/>
            </a:p>
          </p:txBody>
        </p:sp>
        <p:sp>
          <p:nvSpPr>
            <p:cNvPr id="23" name="TextBox 23"/>
            <p:cNvSpPr txBox="1"/>
            <p:nvPr/>
          </p:nvSpPr>
          <p:spPr>
            <a:xfrm>
              <a:off x="0" y="-47625"/>
              <a:ext cx="2141395" cy="595671"/>
            </a:xfrm>
            <a:prstGeom prst="rect">
              <a:avLst/>
            </a:prstGeom>
          </p:spPr>
          <p:txBody>
            <a:bodyPr lIns="50800" tIns="50800" rIns="50800" bIns="50800" rtlCol="0" anchor="ctr"/>
            <a:lstStyle/>
            <a:p>
              <a:pPr algn="ctr">
                <a:lnSpc>
                  <a:spcPts val="2800"/>
                </a:lnSpc>
              </a:pPr>
              <a:endParaRPr/>
            </a:p>
          </p:txBody>
        </p:sp>
      </p:grpSp>
      <p:sp>
        <p:nvSpPr>
          <p:cNvPr id="24" name="TextBox 24"/>
          <p:cNvSpPr txBox="1"/>
          <p:nvPr/>
        </p:nvSpPr>
        <p:spPr>
          <a:xfrm>
            <a:off x="423373" y="511126"/>
            <a:ext cx="17365017" cy="712470"/>
          </a:xfrm>
          <a:prstGeom prst="rect">
            <a:avLst/>
          </a:prstGeom>
        </p:spPr>
        <p:txBody>
          <a:bodyPr lIns="0" tIns="0" rIns="0" bIns="0" rtlCol="0" anchor="t">
            <a:spAutoFit/>
          </a:bodyPr>
          <a:lstStyle/>
          <a:p>
            <a:pPr algn="ctr">
              <a:lnSpc>
                <a:spcPts val="5880"/>
              </a:lnSpc>
              <a:spcBef>
                <a:spcPct val="0"/>
              </a:spcBef>
            </a:pPr>
            <a:r>
              <a:rPr lang="en-US" sz="4200" spc="84">
                <a:solidFill>
                  <a:srgbClr val="F2A900"/>
                </a:solidFill>
                <a:latin typeface="Proxima Nova 2"/>
                <a:ea typeface="Proxima Nova 2"/>
                <a:cs typeface="Proxima Nova 2"/>
                <a:sym typeface="Proxima Nova 2"/>
              </a:rPr>
              <a:t>The COSO Five Components of Internal Control and the OIG Mission</a:t>
            </a:r>
          </a:p>
        </p:txBody>
      </p:sp>
      <p:sp>
        <p:nvSpPr>
          <p:cNvPr id="25" name="TextBox 25"/>
          <p:cNvSpPr txBox="1"/>
          <p:nvPr/>
        </p:nvSpPr>
        <p:spPr>
          <a:xfrm>
            <a:off x="7711646" y="2649402"/>
            <a:ext cx="10052843" cy="1671320"/>
          </a:xfrm>
          <a:prstGeom prst="rect">
            <a:avLst/>
          </a:prstGeom>
        </p:spPr>
        <p:txBody>
          <a:bodyPr lIns="0" tIns="0" rIns="0" bIns="0" rtlCol="0" anchor="t">
            <a:spAutoFit/>
          </a:bodyPr>
          <a:lstStyle/>
          <a:p>
            <a:pPr algn="ctr">
              <a:lnSpc>
                <a:spcPts val="4480"/>
              </a:lnSpc>
              <a:spcBef>
                <a:spcPct val="0"/>
              </a:spcBef>
            </a:pPr>
            <a:r>
              <a:rPr lang="en-US" sz="3200" spc="64">
                <a:solidFill>
                  <a:srgbClr val="F2A900"/>
                </a:solidFill>
                <a:latin typeface="Proxima Nova 6"/>
                <a:ea typeface="Proxima Nova 6"/>
                <a:cs typeface="Proxima Nova 6"/>
                <a:sym typeface="Proxima Nova 6"/>
              </a:rPr>
              <a:t>Detect, investigate, deter, and eliminate corruption, fraud, criminal activity, conflicts of interest, and abuse in the State entities under our jurisdiction.</a:t>
            </a:r>
          </a:p>
        </p:txBody>
      </p:sp>
      <p:sp>
        <p:nvSpPr>
          <p:cNvPr id="26" name="TextBox 26"/>
          <p:cNvSpPr txBox="1"/>
          <p:nvPr/>
        </p:nvSpPr>
        <p:spPr>
          <a:xfrm>
            <a:off x="9144000" y="5504115"/>
            <a:ext cx="8381105" cy="1671320"/>
          </a:xfrm>
          <a:prstGeom prst="rect">
            <a:avLst/>
          </a:prstGeom>
        </p:spPr>
        <p:txBody>
          <a:bodyPr lIns="0" tIns="0" rIns="0" bIns="0" rtlCol="0" anchor="t">
            <a:spAutoFit/>
          </a:bodyPr>
          <a:lstStyle/>
          <a:p>
            <a:pPr algn="ctr">
              <a:lnSpc>
                <a:spcPts val="4480"/>
              </a:lnSpc>
              <a:spcBef>
                <a:spcPct val="0"/>
              </a:spcBef>
            </a:pPr>
            <a:r>
              <a:rPr lang="en-US" sz="3200" spc="64">
                <a:solidFill>
                  <a:srgbClr val="FFFFFF"/>
                </a:solidFill>
                <a:latin typeface="Proxima Nova 3"/>
                <a:ea typeface="Proxima Nova 3"/>
                <a:cs typeface="Proxima Nova 3"/>
                <a:sym typeface="Proxima Nova 3"/>
              </a:rPr>
              <a:t>Ensure that State officials and employees meet the highest standards of integrity, efficiency, and accountability.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A99AC"/>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grpSp>
        <p:nvGrpSpPr>
          <p:cNvPr id="6" name="Group 6"/>
          <p:cNvGrpSpPr/>
          <p:nvPr/>
        </p:nvGrpSpPr>
        <p:grpSpPr>
          <a:xfrm>
            <a:off x="0" y="497147"/>
            <a:ext cx="18288000" cy="1063106"/>
            <a:chOff x="0" y="0"/>
            <a:chExt cx="4816593" cy="279995"/>
          </a:xfrm>
        </p:grpSpPr>
        <p:sp>
          <p:nvSpPr>
            <p:cNvPr id="7" name="Freeform 7"/>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8" name="TextBox 8"/>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9" name="TextBox 9"/>
          <p:cNvSpPr txBox="1"/>
          <p:nvPr/>
        </p:nvSpPr>
        <p:spPr>
          <a:xfrm>
            <a:off x="755547" y="2370340"/>
            <a:ext cx="10093062" cy="923925"/>
          </a:xfrm>
          <a:prstGeom prst="rect">
            <a:avLst/>
          </a:prstGeom>
        </p:spPr>
        <p:txBody>
          <a:bodyPr lIns="0" tIns="0" rIns="0" bIns="0" rtlCol="0" anchor="t">
            <a:spAutoFit/>
          </a:bodyPr>
          <a:lstStyle/>
          <a:p>
            <a:pPr algn="l">
              <a:lnSpc>
                <a:spcPts val="3600"/>
              </a:lnSpc>
            </a:pPr>
            <a:r>
              <a:rPr lang="en-US" sz="3000">
                <a:solidFill>
                  <a:srgbClr val="002D72"/>
                </a:solidFill>
                <a:latin typeface="Proxima Nova 3"/>
                <a:ea typeface="Proxima Nova 3"/>
                <a:cs typeface="Proxima Nova 3"/>
                <a:sym typeface="Proxima Nova 3"/>
              </a:rPr>
              <a:t>A set of standards and processes that provide the structure for carrying out internal control across the organization. </a:t>
            </a:r>
          </a:p>
        </p:txBody>
      </p:sp>
      <p:sp>
        <p:nvSpPr>
          <p:cNvPr id="10" name="TextBox 10"/>
          <p:cNvSpPr txBox="1"/>
          <p:nvPr/>
        </p:nvSpPr>
        <p:spPr>
          <a:xfrm>
            <a:off x="602173" y="3790026"/>
            <a:ext cx="10399810" cy="4286250"/>
          </a:xfrm>
          <a:prstGeom prst="rect">
            <a:avLst/>
          </a:prstGeom>
        </p:spPr>
        <p:txBody>
          <a:bodyPr lIns="0" tIns="0" rIns="0" bIns="0" rtlCol="0" anchor="t">
            <a:spAutoFit/>
          </a:bodyPr>
          <a:lstStyle/>
          <a:p>
            <a:pPr marL="647700" lvl="1" indent="-323850" algn="l">
              <a:lnSpc>
                <a:spcPts val="6900"/>
              </a:lnSpc>
              <a:buFont typeface="Arial"/>
              <a:buChar char="•"/>
            </a:pPr>
            <a:r>
              <a:rPr lang="en-US" sz="3000">
                <a:solidFill>
                  <a:srgbClr val="FFFFFF"/>
                </a:solidFill>
                <a:latin typeface="Proxima Nova 3"/>
                <a:ea typeface="Proxima Nova 3"/>
                <a:cs typeface="Proxima Nova 3"/>
                <a:sym typeface="Proxima Nova 3"/>
              </a:rPr>
              <a:t>Demonstrates commitment to integrity and ethical values.</a:t>
            </a:r>
          </a:p>
          <a:p>
            <a:pPr marL="647700" lvl="1" indent="-323850" algn="l">
              <a:lnSpc>
                <a:spcPts val="6900"/>
              </a:lnSpc>
              <a:buFont typeface="Arial"/>
              <a:buChar char="•"/>
            </a:pPr>
            <a:r>
              <a:rPr lang="en-US" sz="3000">
                <a:solidFill>
                  <a:srgbClr val="FFFFFF"/>
                </a:solidFill>
                <a:latin typeface="Proxima Nova 3"/>
                <a:ea typeface="Proxima Nova 3"/>
                <a:cs typeface="Proxima Nova 3"/>
                <a:sym typeface="Proxima Nova 3"/>
              </a:rPr>
              <a:t>Exercises oversight responsibility.</a:t>
            </a:r>
          </a:p>
          <a:p>
            <a:pPr marL="647700" lvl="1" indent="-323850" algn="l">
              <a:lnSpc>
                <a:spcPts val="6900"/>
              </a:lnSpc>
              <a:buFont typeface="Arial"/>
              <a:buChar char="•"/>
            </a:pPr>
            <a:r>
              <a:rPr lang="en-US" sz="3000">
                <a:solidFill>
                  <a:srgbClr val="FFFFFF"/>
                </a:solidFill>
                <a:latin typeface="Proxima Nova 3"/>
                <a:ea typeface="Proxima Nova 3"/>
                <a:cs typeface="Proxima Nova 3"/>
                <a:sym typeface="Proxima Nova 3"/>
              </a:rPr>
              <a:t>Establishes structure, authority and responsibility.</a:t>
            </a:r>
          </a:p>
          <a:p>
            <a:pPr marL="647700" lvl="1" indent="-323850" algn="l">
              <a:lnSpc>
                <a:spcPts val="6900"/>
              </a:lnSpc>
              <a:buFont typeface="Arial"/>
              <a:buChar char="•"/>
            </a:pPr>
            <a:r>
              <a:rPr lang="en-US" sz="3000">
                <a:solidFill>
                  <a:srgbClr val="FFFFFF"/>
                </a:solidFill>
                <a:latin typeface="Proxima Nova 3"/>
                <a:ea typeface="Proxima Nova 3"/>
                <a:cs typeface="Proxima Nova 3"/>
                <a:sym typeface="Proxima Nova 3"/>
              </a:rPr>
              <a:t>Demonstrates commitment to competence.</a:t>
            </a:r>
          </a:p>
          <a:p>
            <a:pPr marL="647700" lvl="1" indent="-323850" algn="l">
              <a:lnSpc>
                <a:spcPts val="6900"/>
              </a:lnSpc>
              <a:buFont typeface="Arial"/>
              <a:buChar char="•"/>
            </a:pPr>
            <a:r>
              <a:rPr lang="en-US" sz="3000">
                <a:solidFill>
                  <a:srgbClr val="FFFFFF"/>
                </a:solidFill>
                <a:latin typeface="Proxima Nova 3"/>
                <a:ea typeface="Proxima Nova 3"/>
                <a:cs typeface="Proxima Nova 3"/>
                <a:sym typeface="Proxima Nova 3"/>
              </a:rPr>
              <a:t>Enforces accountability.</a:t>
            </a:r>
          </a:p>
        </p:txBody>
      </p:sp>
      <p:sp>
        <p:nvSpPr>
          <p:cNvPr id="11" name="TextBox 11"/>
          <p:cNvSpPr txBox="1"/>
          <p:nvPr/>
        </p:nvSpPr>
        <p:spPr>
          <a:xfrm>
            <a:off x="1028700" y="668597"/>
            <a:ext cx="15485637" cy="857250"/>
          </a:xfrm>
          <a:prstGeom prst="rect">
            <a:avLst/>
          </a:prstGeom>
        </p:spPr>
        <p:txBody>
          <a:bodyPr lIns="0" tIns="0" rIns="0" bIns="0" rtlCol="0" anchor="t">
            <a:spAutoFit/>
          </a:bodyPr>
          <a:lstStyle/>
          <a:p>
            <a:pPr algn="l">
              <a:lnSpc>
                <a:spcPts val="6720"/>
              </a:lnSpc>
            </a:pPr>
            <a:r>
              <a:rPr lang="en-US" sz="5600" b="1">
                <a:solidFill>
                  <a:srgbClr val="F2A900"/>
                </a:solidFill>
                <a:latin typeface="Proxima Nova 1"/>
                <a:ea typeface="Proxima Nova 1"/>
                <a:cs typeface="Proxima Nova 1"/>
                <a:sym typeface="Proxima Nova 1"/>
              </a:rPr>
              <a:t>Control Environment</a:t>
            </a:r>
          </a:p>
        </p:txBody>
      </p:sp>
      <p:grpSp>
        <p:nvGrpSpPr>
          <p:cNvPr id="12" name="Group 12"/>
          <p:cNvGrpSpPr/>
          <p:nvPr/>
        </p:nvGrpSpPr>
        <p:grpSpPr>
          <a:xfrm>
            <a:off x="10781477" y="3138486"/>
            <a:ext cx="7276892" cy="5651126"/>
            <a:chOff x="362100" y="59486"/>
            <a:chExt cx="9702523" cy="7534834"/>
          </a:xfrm>
        </p:grpSpPr>
        <p:sp>
          <p:nvSpPr>
            <p:cNvPr id="13" name="Freeform 13"/>
            <p:cNvSpPr/>
            <p:nvPr/>
          </p:nvSpPr>
          <p:spPr>
            <a:xfrm>
              <a:off x="658696" y="130470"/>
              <a:ext cx="9405927" cy="7442440"/>
            </a:xfrm>
            <a:custGeom>
              <a:avLst/>
              <a:gdLst/>
              <a:ahLst/>
              <a:cxnLst/>
              <a:rect l="l" t="t" r="r" b="b"/>
              <a:pathLst>
                <a:path w="9405927" h="7442440">
                  <a:moveTo>
                    <a:pt x="0" y="0"/>
                  </a:moveTo>
                  <a:lnTo>
                    <a:pt x="9405927" y="0"/>
                  </a:lnTo>
                  <a:lnTo>
                    <a:pt x="9405927" y="7442439"/>
                  </a:lnTo>
                  <a:lnTo>
                    <a:pt x="0" y="74424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633296" y="6488497"/>
              <a:ext cx="1251847" cy="1084413"/>
            </a:xfrm>
            <a:custGeom>
              <a:avLst/>
              <a:gdLst/>
              <a:ahLst/>
              <a:cxnLst/>
              <a:rect l="l" t="t" r="r" b="b"/>
              <a:pathLst>
                <a:path w="1251847" h="1084413">
                  <a:moveTo>
                    <a:pt x="0" y="0"/>
                  </a:moveTo>
                  <a:lnTo>
                    <a:pt x="1251847" y="0"/>
                  </a:lnTo>
                  <a:lnTo>
                    <a:pt x="1251847" y="1084412"/>
                  </a:lnTo>
                  <a:lnTo>
                    <a:pt x="0" y="10844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7347698">
              <a:off x="-76011" y="6281173"/>
              <a:ext cx="1543532" cy="667309"/>
            </a:xfrm>
            <a:custGeom>
              <a:avLst/>
              <a:gdLst/>
              <a:ahLst/>
              <a:cxnLst/>
              <a:rect l="l" t="t" r="r" b="b"/>
              <a:pathLst>
                <a:path w="1543532" h="667309">
                  <a:moveTo>
                    <a:pt x="0" y="0"/>
                  </a:moveTo>
                  <a:lnTo>
                    <a:pt x="1543532" y="0"/>
                  </a:lnTo>
                  <a:lnTo>
                    <a:pt x="1543532" y="667309"/>
                  </a:lnTo>
                  <a:lnTo>
                    <a:pt x="0" y="667309"/>
                  </a:lnTo>
                  <a:lnTo>
                    <a:pt x="0" y="0"/>
                  </a:lnTo>
                  <a:close/>
                </a:path>
              </a:pathLst>
            </a:custGeom>
            <a:blipFill>
              <a:blip r:embed="rId8">
                <a:extLst>
                  <a:ext uri="{96DAC541-7B7A-43D3-8B79-37D633B846F1}">
                    <asvg:svgBlip xmlns:asvg="http://schemas.microsoft.com/office/drawing/2016/SVG/main" r:embed="rId9"/>
                  </a:ext>
                </a:extLst>
              </a:blip>
              <a:stretch>
                <a:fillRect l="-109612"/>
              </a:stretch>
            </a:blipFill>
          </p:spPr>
          <p:txBody>
            <a:bodyPr/>
            <a:lstStyle/>
            <a:p>
              <a:endParaRPr lang="en-US"/>
            </a:p>
          </p:txBody>
        </p:sp>
        <p:sp>
          <p:nvSpPr>
            <p:cNvPr id="16" name="Freeform 16"/>
            <p:cNvSpPr/>
            <p:nvPr/>
          </p:nvSpPr>
          <p:spPr>
            <a:xfrm rot="-3478562">
              <a:off x="3585538" y="497597"/>
              <a:ext cx="1543532" cy="667309"/>
            </a:xfrm>
            <a:custGeom>
              <a:avLst/>
              <a:gdLst/>
              <a:ahLst/>
              <a:cxnLst/>
              <a:rect l="l" t="t" r="r" b="b"/>
              <a:pathLst>
                <a:path w="1543532" h="667309">
                  <a:moveTo>
                    <a:pt x="0" y="0"/>
                  </a:moveTo>
                  <a:lnTo>
                    <a:pt x="1543532" y="0"/>
                  </a:lnTo>
                  <a:lnTo>
                    <a:pt x="1543532" y="667310"/>
                  </a:lnTo>
                  <a:lnTo>
                    <a:pt x="0" y="667310"/>
                  </a:lnTo>
                  <a:lnTo>
                    <a:pt x="0" y="0"/>
                  </a:lnTo>
                  <a:close/>
                </a:path>
              </a:pathLst>
            </a:custGeom>
            <a:blipFill>
              <a:blip r:embed="rId8">
                <a:extLst>
                  <a:ext uri="{96DAC541-7B7A-43D3-8B79-37D633B846F1}">
                    <asvg:svgBlip xmlns:asvg="http://schemas.microsoft.com/office/drawing/2016/SVG/main" r:embed="rId9"/>
                  </a:ext>
                </a:extLst>
              </a:blip>
              <a:stretch>
                <a:fillRect l="-109612"/>
              </a:stretch>
            </a:blipFill>
          </p:spPr>
          <p:txBody>
            <a:bodyPr/>
            <a:lstStyle/>
            <a:p>
              <a:endParaRPr lang="en-US"/>
            </a:p>
          </p:txBody>
        </p:sp>
        <p:sp>
          <p:nvSpPr>
            <p:cNvPr id="17" name="TextBox 17"/>
            <p:cNvSpPr txBox="1"/>
            <p:nvPr/>
          </p:nvSpPr>
          <p:spPr>
            <a:xfrm>
              <a:off x="4425053" y="1429409"/>
              <a:ext cx="1881743" cy="481636"/>
            </a:xfrm>
            <a:prstGeom prst="rect">
              <a:avLst/>
            </a:prstGeom>
          </p:spPr>
          <p:txBody>
            <a:bodyPr wrap="square" lIns="0" tIns="0" rIns="0" bIns="0" rtlCol="0" anchor="t">
              <a:spAutoFit/>
            </a:bodyPr>
            <a:lstStyle/>
            <a:p>
              <a:pPr algn="ctr">
                <a:lnSpc>
                  <a:spcPts val="2995"/>
                </a:lnSpc>
              </a:pPr>
              <a:r>
                <a:rPr lang="en-US" sz="2139" b="1">
                  <a:solidFill>
                    <a:srgbClr val="002D72"/>
                  </a:solidFill>
                  <a:latin typeface="Proxima Nova 7"/>
                  <a:ea typeface="Proxima Nova 7"/>
                  <a:cs typeface="Proxima Nova 7"/>
                  <a:sym typeface="Proxima Nova 7"/>
                </a:rPr>
                <a:t>Monitoring</a:t>
              </a:r>
            </a:p>
          </p:txBody>
        </p:sp>
        <p:sp>
          <p:nvSpPr>
            <p:cNvPr id="18" name="TextBox 18"/>
            <p:cNvSpPr txBox="1"/>
            <p:nvPr/>
          </p:nvSpPr>
          <p:spPr>
            <a:xfrm>
              <a:off x="3936233" y="4994266"/>
              <a:ext cx="3079771" cy="481636"/>
            </a:xfrm>
            <a:prstGeom prst="rect">
              <a:avLst/>
            </a:prstGeom>
          </p:spPr>
          <p:txBody>
            <a:bodyPr wrap="square" lIns="0" tIns="0" rIns="0" bIns="0" rtlCol="0" anchor="t">
              <a:spAutoFit/>
            </a:bodyPr>
            <a:lstStyle/>
            <a:p>
              <a:pPr algn="ctr">
                <a:lnSpc>
                  <a:spcPts val="2995"/>
                </a:lnSpc>
              </a:pPr>
              <a:r>
                <a:rPr lang="en-US" sz="2139" b="1">
                  <a:solidFill>
                    <a:srgbClr val="002D72"/>
                  </a:solidFill>
                  <a:latin typeface="Proxima Nova 7"/>
                  <a:ea typeface="Proxima Nova 7"/>
                  <a:cs typeface="Proxima Nova 7"/>
                  <a:sym typeface="Proxima Nova 7"/>
                </a:rPr>
                <a:t>Risk Assessment</a:t>
              </a:r>
            </a:p>
          </p:txBody>
        </p:sp>
        <p:sp>
          <p:nvSpPr>
            <p:cNvPr id="19" name="Freeform 19"/>
            <p:cNvSpPr/>
            <p:nvPr/>
          </p:nvSpPr>
          <p:spPr>
            <a:xfrm rot="-10800000">
              <a:off x="4954204" y="6509907"/>
              <a:ext cx="1251847" cy="1084413"/>
            </a:xfrm>
            <a:custGeom>
              <a:avLst/>
              <a:gdLst/>
              <a:ahLst/>
              <a:cxnLst/>
              <a:rect l="l" t="t" r="r" b="b"/>
              <a:pathLst>
                <a:path w="1251847" h="1084413">
                  <a:moveTo>
                    <a:pt x="0" y="0"/>
                  </a:moveTo>
                  <a:lnTo>
                    <a:pt x="1251847" y="0"/>
                  </a:lnTo>
                  <a:lnTo>
                    <a:pt x="1251847" y="1084413"/>
                  </a:lnTo>
                  <a:lnTo>
                    <a:pt x="0" y="10844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a:off x="5567428" y="6497207"/>
              <a:ext cx="1251847" cy="1084413"/>
            </a:xfrm>
            <a:custGeom>
              <a:avLst/>
              <a:gdLst/>
              <a:ahLst/>
              <a:cxnLst/>
              <a:rect l="l" t="t" r="r" b="b"/>
              <a:pathLst>
                <a:path w="1251847" h="1084413">
                  <a:moveTo>
                    <a:pt x="0" y="0"/>
                  </a:moveTo>
                  <a:lnTo>
                    <a:pt x="1251847" y="0"/>
                  </a:lnTo>
                  <a:lnTo>
                    <a:pt x="1251847" y="1084413"/>
                  </a:lnTo>
                  <a:lnTo>
                    <a:pt x="0" y="10844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p:cNvSpPr/>
            <p:nvPr/>
          </p:nvSpPr>
          <p:spPr>
            <a:xfrm>
              <a:off x="4328280" y="6497207"/>
              <a:ext cx="1251847" cy="1084413"/>
            </a:xfrm>
            <a:custGeom>
              <a:avLst/>
              <a:gdLst/>
              <a:ahLst/>
              <a:cxnLst/>
              <a:rect l="l" t="t" r="r" b="b"/>
              <a:pathLst>
                <a:path w="1251847" h="1084413">
                  <a:moveTo>
                    <a:pt x="0" y="0"/>
                  </a:moveTo>
                  <a:lnTo>
                    <a:pt x="1251848" y="0"/>
                  </a:lnTo>
                  <a:lnTo>
                    <a:pt x="1251848" y="1084413"/>
                  </a:lnTo>
                  <a:lnTo>
                    <a:pt x="0" y="10844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2"/>
            <p:cNvSpPr/>
            <p:nvPr/>
          </p:nvSpPr>
          <p:spPr>
            <a:xfrm rot="-10800000">
              <a:off x="3718680" y="6509907"/>
              <a:ext cx="1251847" cy="1084413"/>
            </a:xfrm>
            <a:custGeom>
              <a:avLst/>
              <a:gdLst/>
              <a:ahLst/>
              <a:cxnLst/>
              <a:rect l="l" t="t" r="r" b="b"/>
              <a:pathLst>
                <a:path w="1251847" h="1084413">
                  <a:moveTo>
                    <a:pt x="0" y="0"/>
                  </a:moveTo>
                  <a:lnTo>
                    <a:pt x="1251848" y="0"/>
                  </a:lnTo>
                  <a:lnTo>
                    <a:pt x="1251848" y="1084413"/>
                  </a:lnTo>
                  <a:lnTo>
                    <a:pt x="0" y="10844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23"/>
            <p:cNvSpPr/>
            <p:nvPr/>
          </p:nvSpPr>
          <p:spPr>
            <a:xfrm>
              <a:off x="3092757" y="6497207"/>
              <a:ext cx="1251847" cy="1084413"/>
            </a:xfrm>
            <a:custGeom>
              <a:avLst/>
              <a:gdLst/>
              <a:ahLst/>
              <a:cxnLst/>
              <a:rect l="l" t="t" r="r" b="b"/>
              <a:pathLst>
                <a:path w="1251847" h="1084413">
                  <a:moveTo>
                    <a:pt x="0" y="0"/>
                  </a:moveTo>
                  <a:lnTo>
                    <a:pt x="1251847" y="0"/>
                  </a:lnTo>
                  <a:lnTo>
                    <a:pt x="1251847" y="1084413"/>
                  </a:lnTo>
                  <a:lnTo>
                    <a:pt x="0" y="10844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rot="-10800000">
              <a:off x="6193351" y="6509907"/>
              <a:ext cx="1251847" cy="1084413"/>
            </a:xfrm>
            <a:custGeom>
              <a:avLst/>
              <a:gdLst/>
              <a:ahLst/>
              <a:cxnLst/>
              <a:rect l="l" t="t" r="r" b="b"/>
              <a:pathLst>
                <a:path w="1251847" h="1084413">
                  <a:moveTo>
                    <a:pt x="0" y="0"/>
                  </a:moveTo>
                  <a:lnTo>
                    <a:pt x="1251847" y="0"/>
                  </a:lnTo>
                  <a:lnTo>
                    <a:pt x="1251847" y="1084413"/>
                  </a:lnTo>
                  <a:lnTo>
                    <a:pt x="0" y="10844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TextBox 25"/>
            <p:cNvSpPr txBox="1"/>
            <p:nvPr/>
          </p:nvSpPr>
          <p:spPr>
            <a:xfrm>
              <a:off x="3353595" y="6751411"/>
              <a:ext cx="3701725" cy="481636"/>
            </a:xfrm>
            <a:prstGeom prst="rect">
              <a:avLst/>
            </a:prstGeom>
          </p:spPr>
          <p:txBody>
            <a:bodyPr wrap="square" lIns="0" tIns="0" rIns="0" bIns="0" rtlCol="0" anchor="t">
              <a:spAutoFit/>
            </a:bodyPr>
            <a:lstStyle/>
            <a:p>
              <a:pPr algn="ctr">
                <a:lnSpc>
                  <a:spcPts val="2995"/>
                </a:lnSpc>
              </a:pPr>
              <a:r>
                <a:rPr lang="en-US" sz="2139" b="1">
                  <a:solidFill>
                    <a:srgbClr val="002D72"/>
                  </a:solidFill>
                  <a:latin typeface="Proxima Nova 7"/>
                  <a:ea typeface="Proxima Nova 7"/>
                  <a:cs typeface="Proxima Nova 7"/>
                  <a:sym typeface="Proxima Nova 7"/>
                </a:rPr>
                <a:t>Control Environment</a:t>
              </a:r>
            </a:p>
          </p:txBody>
        </p:sp>
        <p:sp>
          <p:nvSpPr>
            <p:cNvPr id="26" name="TextBox 26"/>
            <p:cNvSpPr txBox="1"/>
            <p:nvPr/>
          </p:nvSpPr>
          <p:spPr>
            <a:xfrm rot="-3469070">
              <a:off x="-28367" y="3470369"/>
              <a:ext cx="5050047" cy="481636"/>
            </a:xfrm>
            <a:prstGeom prst="rect">
              <a:avLst/>
            </a:prstGeom>
          </p:spPr>
          <p:txBody>
            <a:bodyPr lIns="0" tIns="0" rIns="0" bIns="0" rtlCol="0" anchor="t">
              <a:spAutoFit/>
            </a:bodyPr>
            <a:lstStyle/>
            <a:p>
              <a:pPr algn="ctr">
                <a:lnSpc>
                  <a:spcPts val="2995"/>
                </a:lnSpc>
              </a:pPr>
              <a:r>
                <a:rPr lang="en-US" sz="2139" b="1">
                  <a:solidFill>
                    <a:srgbClr val="002D72"/>
                  </a:solidFill>
                  <a:latin typeface="Proxima Nova 7"/>
                  <a:ea typeface="Proxima Nova 7"/>
                  <a:cs typeface="Proxima Nova 7"/>
                  <a:sym typeface="Proxima Nova 7"/>
                </a:rPr>
                <a:t>Information &amp; Communication</a:t>
              </a:r>
            </a:p>
          </p:txBody>
        </p:sp>
        <p:sp>
          <p:nvSpPr>
            <p:cNvPr id="27" name="TextBox 27"/>
            <p:cNvSpPr txBox="1"/>
            <p:nvPr/>
          </p:nvSpPr>
          <p:spPr>
            <a:xfrm>
              <a:off x="3918644" y="3102570"/>
              <a:ext cx="3097360" cy="481636"/>
            </a:xfrm>
            <a:prstGeom prst="rect">
              <a:avLst/>
            </a:prstGeom>
          </p:spPr>
          <p:txBody>
            <a:bodyPr wrap="square" lIns="0" tIns="0" rIns="0" bIns="0" rtlCol="0" anchor="t">
              <a:spAutoFit/>
            </a:bodyPr>
            <a:lstStyle/>
            <a:p>
              <a:pPr algn="ctr">
                <a:lnSpc>
                  <a:spcPts val="2995"/>
                </a:lnSpc>
              </a:pPr>
              <a:r>
                <a:rPr lang="en-US" sz="2139" b="1">
                  <a:solidFill>
                    <a:srgbClr val="002D72"/>
                  </a:solidFill>
                  <a:latin typeface="Proxima Nova 7"/>
                  <a:ea typeface="Proxima Nova 7"/>
                  <a:cs typeface="Proxima Nova 7"/>
                  <a:sym typeface="Proxima Nova 7"/>
                </a:rPr>
                <a:t>Control Activities</a:t>
              </a:r>
            </a:p>
          </p:txBody>
        </p:sp>
        <p:sp>
          <p:nvSpPr>
            <p:cNvPr id="28" name="Freeform 28"/>
            <p:cNvSpPr/>
            <p:nvPr/>
          </p:nvSpPr>
          <p:spPr>
            <a:xfrm rot="-10800000">
              <a:off x="1264963" y="6509907"/>
              <a:ext cx="1251847" cy="1084413"/>
            </a:xfrm>
            <a:custGeom>
              <a:avLst/>
              <a:gdLst/>
              <a:ahLst/>
              <a:cxnLst/>
              <a:rect l="l" t="t" r="r" b="b"/>
              <a:pathLst>
                <a:path w="1251847" h="1084413">
                  <a:moveTo>
                    <a:pt x="0" y="0"/>
                  </a:moveTo>
                  <a:lnTo>
                    <a:pt x="1251847" y="0"/>
                  </a:lnTo>
                  <a:lnTo>
                    <a:pt x="1251847" y="1084413"/>
                  </a:lnTo>
                  <a:lnTo>
                    <a:pt x="0" y="10844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Freeform 29"/>
            <p:cNvSpPr/>
            <p:nvPr/>
          </p:nvSpPr>
          <p:spPr>
            <a:xfrm>
              <a:off x="1864652" y="6497207"/>
              <a:ext cx="1251847" cy="1084413"/>
            </a:xfrm>
            <a:custGeom>
              <a:avLst/>
              <a:gdLst/>
              <a:ahLst/>
              <a:cxnLst/>
              <a:rect l="l" t="t" r="r" b="b"/>
              <a:pathLst>
                <a:path w="1251847" h="1084413">
                  <a:moveTo>
                    <a:pt x="0" y="0"/>
                  </a:moveTo>
                  <a:lnTo>
                    <a:pt x="1251848" y="0"/>
                  </a:lnTo>
                  <a:lnTo>
                    <a:pt x="1251848" y="1084413"/>
                  </a:lnTo>
                  <a:lnTo>
                    <a:pt x="0" y="10844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0" name="Freeform 30"/>
            <p:cNvSpPr/>
            <p:nvPr/>
          </p:nvSpPr>
          <p:spPr>
            <a:xfrm rot="-10800000">
              <a:off x="2479533" y="6509907"/>
              <a:ext cx="1251847" cy="1084413"/>
            </a:xfrm>
            <a:custGeom>
              <a:avLst/>
              <a:gdLst/>
              <a:ahLst/>
              <a:cxnLst/>
              <a:rect l="l" t="t" r="r" b="b"/>
              <a:pathLst>
                <a:path w="1251847" h="1084413">
                  <a:moveTo>
                    <a:pt x="0" y="0"/>
                  </a:moveTo>
                  <a:lnTo>
                    <a:pt x="1251847" y="0"/>
                  </a:lnTo>
                  <a:lnTo>
                    <a:pt x="1251847" y="1084413"/>
                  </a:lnTo>
                  <a:lnTo>
                    <a:pt x="0" y="10844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1" name="Freeform 31"/>
            <p:cNvSpPr/>
            <p:nvPr/>
          </p:nvSpPr>
          <p:spPr>
            <a:xfrm>
              <a:off x="6815651" y="6497207"/>
              <a:ext cx="1251847" cy="1084413"/>
            </a:xfrm>
            <a:custGeom>
              <a:avLst/>
              <a:gdLst/>
              <a:ahLst/>
              <a:cxnLst/>
              <a:rect l="l" t="t" r="r" b="b"/>
              <a:pathLst>
                <a:path w="1251847" h="1084413">
                  <a:moveTo>
                    <a:pt x="0" y="0"/>
                  </a:moveTo>
                  <a:lnTo>
                    <a:pt x="1251847" y="0"/>
                  </a:lnTo>
                  <a:lnTo>
                    <a:pt x="1251847" y="1084413"/>
                  </a:lnTo>
                  <a:lnTo>
                    <a:pt x="0" y="10844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2" name="Freeform 32"/>
            <p:cNvSpPr/>
            <p:nvPr/>
          </p:nvSpPr>
          <p:spPr>
            <a:xfrm>
              <a:off x="8058422" y="6488497"/>
              <a:ext cx="1251847" cy="1084413"/>
            </a:xfrm>
            <a:custGeom>
              <a:avLst/>
              <a:gdLst/>
              <a:ahLst/>
              <a:cxnLst/>
              <a:rect l="l" t="t" r="r" b="b"/>
              <a:pathLst>
                <a:path w="1251847" h="1084413">
                  <a:moveTo>
                    <a:pt x="0" y="0"/>
                  </a:moveTo>
                  <a:lnTo>
                    <a:pt x="1251847" y="0"/>
                  </a:lnTo>
                  <a:lnTo>
                    <a:pt x="1251847" y="1084412"/>
                  </a:lnTo>
                  <a:lnTo>
                    <a:pt x="0" y="10844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3" name="Freeform 33"/>
            <p:cNvSpPr/>
            <p:nvPr/>
          </p:nvSpPr>
          <p:spPr>
            <a:xfrm rot="-10800000">
              <a:off x="7432498" y="6509907"/>
              <a:ext cx="1251847" cy="1084413"/>
            </a:xfrm>
            <a:custGeom>
              <a:avLst/>
              <a:gdLst/>
              <a:ahLst/>
              <a:cxnLst/>
              <a:rect l="l" t="t" r="r" b="b"/>
              <a:pathLst>
                <a:path w="1251847" h="1084413">
                  <a:moveTo>
                    <a:pt x="0" y="0"/>
                  </a:moveTo>
                  <a:lnTo>
                    <a:pt x="1251848" y="0"/>
                  </a:lnTo>
                  <a:lnTo>
                    <a:pt x="1251848" y="1084413"/>
                  </a:lnTo>
                  <a:lnTo>
                    <a:pt x="0" y="10844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4" name="Freeform 34"/>
            <p:cNvSpPr/>
            <p:nvPr/>
          </p:nvSpPr>
          <p:spPr>
            <a:xfrm>
              <a:off x="8812775" y="6488497"/>
              <a:ext cx="1251847" cy="1084413"/>
            </a:xfrm>
            <a:custGeom>
              <a:avLst/>
              <a:gdLst/>
              <a:ahLst/>
              <a:cxnLst/>
              <a:rect l="l" t="t" r="r" b="b"/>
              <a:pathLst>
                <a:path w="1251847" h="1084413">
                  <a:moveTo>
                    <a:pt x="0" y="0"/>
                  </a:moveTo>
                  <a:lnTo>
                    <a:pt x="1251848" y="0"/>
                  </a:lnTo>
                  <a:lnTo>
                    <a:pt x="1251848" y="1084412"/>
                  </a:lnTo>
                  <a:lnTo>
                    <a:pt x="0" y="10844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5" name="Freeform 35"/>
            <p:cNvSpPr/>
            <p:nvPr/>
          </p:nvSpPr>
          <p:spPr>
            <a:xfrm rot="-10800000">
              <a:off x="8199552" y="6509907"/>
              <a:ext cx="1251847" cy="1084413"/>
            </a:xfrm>
            <a:custGeom>
              <a:avLst/>
              <a:gdLst/>
              <a:ahLst/>
              <a:cxnLst/>
              <a:rect l="l" t="t" r="r" b="b"/>
              <a:pathLst>
                <a:path w="1251847" h="1084413">
                  <a:moveTo>
                    <a:pt x="0" y="0"/>
                  </a:moveTo>
                  <a:lnTo>
                    <a:pt x="1251847" y="0"/>
                  </a:lnTo>
                  <a:lnTo>
                    <a:pt x="1251847" y="1084413"/>
                  </a:lnTo>
                  <a:lnTo>
                    <a:pt x="0" y="10844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A99AC"/>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grpSp>
        <p:nvGrpSpPr>
          <p:cNvPr id="6" name="Group 6"/>
          <p:cNvGrpSpPr/>
          <p:nvPr/>
        </p:nvGrpSpPr>
        <p:grpSpPr>
          <a:xfrm>
            <a:off x="0" y="497147"/>
            <a:ext cx="18288000" cy="1063106"/>
            <a:chOff x="0" y="0"/>
            <a:chExt cx="4816593" cy="279995"/>
          </a:xfrm>
        </p:grpSpPr>
        <p:sp>
          <p:nvSpPr>
            <p:cNvPr id="7" name="Freeform 7"/>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8" name="TextBox 8"/>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9" name="TextBox 9"/>
          <p:cNvSpPr txBox="1"/>
          <p:nvPr/>
        </p:nvSpPr>
        <p:spPr>
          <a:xfrm>
            <a:off x="1028700" y="595313"/>
            <a:ext cx="15485637" cy="857250"/>
          </a:xfrm>
          <a:prstGeom prst="rect">
            <a:avLst/>
          </a:prstGeom>
        </p:spPr>
        <p:txBody>
          <a:bodyPr lIns="0" tIns="0" rIns="0" bIns="0" rtlCol="0" anchor="t">
            <a:spAutoFit/>
          </a:bodyPr>
          <a:lstStyle/>
          <a:p>
            <a:pPr algn="l">
              <a:lnSpc>
                <a:spcPts val="6720"/>
              </a:lnSpc>
            </a:pPr>
            <a:r>
              <a:rPr lang="en-US" sz="5600" b="1">
                <a:solidFill>
                  <a:srgbClr val="F2A900"/>
                </a:solidFill>
                <a:latin typeface="Proxima Nova 1"/>
                <a:ea typeface="Proxima Nova 1"/>
                <a:cs typeface="Proxima Nova 1"/>
                <a:sym typeface="Proxima Nova 1"/>
              </a:rPr>
              <a:t>Monitoring/Risk Assessment</a:t>
            </a:r>
          </a:p>
        </p:txBody>
      </p:sp>
      <p:sp>
        <p:nvSpPr>
          <p:cNvPr id="10" name="TextBox 10"/>
          <p:cNvSpPr txBox="1"/>
          <p:nvPr/>
        </p:nvSpPr>
        <p:spPr>
          <a:xfrm>
            <a:off x="1028700" y="2092977"/>
            <a:ext cx="10374272" cy="979908"/>
          </a:xfrm>
          <a:prstGeom prst="rect">
            <a:avLst/>
          </a:prstGeom>
        </p:spPr>
        <p:txBody>
          <a:bodyPr lIns="0" tIns="0" rIns="0" bIns="0" rtlCol="0" anchor="t">
            <a:spAutoFit/>
          </a:bodyPr>
          <a:lstStyle/>
          <a:p>
            <a:pPr algn="l">
              <a:lnSpc>
                <a:spcPts val="3820"/>
              </a:lnSpc>
            </a:pPr>
            <a:r>
              <a:rPr lang="en-US" sz="3183">
                <a:solidFill>
                  <a:srgbClr val="002D72"/>
                </a:solidFill>
                <a:latin typeface="Proxima Nova 3"/>
                <a:ea typeface="Proxima Nova 3"/>
                <a:cs typeface="Proxima Nova 3"/>
                <a:sym typeface="Proxima Nova 3"/>
              </a:rPr>
              <a:t>Ongoing evaluations to assess whether the five components of internal controls are effectively functioning.</a:t>
            </a:r>
          </a:p>
        </p:txBody>
      </p:sp>
      <p:sp>
        <p:nvSpPr>
          <p:cNvPr id="11" name="TextBox 11"/>
          <p:cNvSpPr txBox="1"/>
          <p:nvPr/>
        </p:nvSpPr>
        <p:spPr>
          <a:xfrm>
            <a:off x="1336720" y="3121672"/>
            <a:ext cx="9447660" cy="1117923"/>
          </a:xfrm>
          <a:prstGeom prst="rect">
            <a:avLst/>
          </a:prstGeom>
        </p:spPr>
        <p:txBody>
          <a:bodyPr lIns="0" tIns="0" rIns="0" bIns="0" rtlCol="0" anchor="t">
            <a:spAutoFit/>
          </a:bodyPr>
          <a:lstStyle/>
          <a:p>
            <a:pPr marL="687354" lvl="1" indent="-343677" algn="l">
              <a:lnSpc>
                <a:spcPts val="4457"/>
              </a:lnSpc>
              <a:buFont typeface="Arial"/>
              <a:buChar char="•"/>
            </a:pPr>
            <a:r>
              <a:rPr lang="en-US" sz="3183">
                <a:solidFill>
                  <a:srgbClr val="FFFFFF"/>
                </a:solidFill>
                <a:latin typeface="Proxima Nova 3"/>
                <a:ea typeface="Proxima Nova 3"/>
                <a:cs typeface="Proxima Nova 3"/>
                <a:sym typeface="Proxima Nova 3"/>
              </a:rPr>
              <a:t>Conducts ongoing and/or separate evaluations.</a:t>
            </a:r>
          </a:p>
          <a:p>
            <a:pPr marL="687354" lvl="1" indent="-343677" algn="l">
              <a:lnSpc>
                <a:spcPts val="4457"/>
              </a:lnSpc>
              <a:buFont typeface="Arial"/>
              <a:buChar char="•"/>
            </a:pPr>
            <a:r>
              <a:rPr lang="en-US" sz="3183">
                <a:solidFill>
                  <a:srgbClr val="FFFFFF"/>
                </a:solidFill>
                <a:latin typeface="Proxima Nova 3"/>
                <a:ea typeface="Proxima Nova 3"/>
                <a:cs typeface="Proxima Nova 3"/>
                <a:sym typeface="Proxima Nova 3"/>
              </a:rPr>
              <a:t>Evaluates and communicates deficiencies.</a:t>
            </a:r>
          </a:p>
        </p:txBody>
      </p:sp>
      <p:sp>
        <p:nvSpPr>
          <p:cNvPr id="12" name="TextBox 12"/>
          <p:cNvSpPr txBox="1"/>
          <p:nvPr/>
        </p:nvSpPr>
        <p:spPr>
          <a:xfrm>
            <a:off x="1028700" y="4724937"/>
            <a:ext cx="9948051" cy="979908"/>
          </a:xfrm>
          <a:prstGeom prst="rect">
            <a:avLst/>
          </a:prstGeom>
        </p:spPr>
        <p:txBody>
          <a:bodyPr lIns="0" tIns="0" rIns="0" bIns="0" rtlCol="0" anchor="t">
            <a:spAutoFit/>
          </a:bodyPr>
          <a:lstStyle/>
          <a:p>
            <a:pPr algn="l">
              <a:lnSpc>
                <a:spcPts val="3820"/>
              </a:lnSpc>
            </a:pPr>
            <a:r>
              <a:rPr lang="en-US" sz="3183">
                <a:solidFill>
                  <a:srgbClr val="002D72"/>
                </a:solidFill>
                <a:latin typeface="Proxima Nova 3"/>
                <a:ea typeface="Proxima Nova 3"/>
                <a:cs typeface="Proxima Nova 3"/>
                <a:sym typeface="Proxima Nova 3"/>
              </a:rPr>
              <a:t>Involves a dynamic and iterative process for identifying and analyzing risks to achieving the entity’s objectives.</a:t>
            </a:r>
          </a:p>
        </p:txBody>
      </p:sp>
      <p:sp>
        <p:nvSpPr>
          <p:cNvPr id="13" name="TextBox 13"/>
          <p:cNvSpPr txBox="1"/>
          <p:nvPr/>
        </p:nvSpPr>
        <p:spPr>
          <a:xfrm>
            <a:off x="1324065" y="5753633"/>
            <a:ext cx="7583910" cy="2250036"/>
          </a:xfrm>
          <a:prstGeom prst="rect">
            <a:avLst/>
          </a:prstGeom>
        </p:spPr>
        <p:txBody>
          <a:bodyPr lIns="0" tIns="0" rIns="0" bIns="0" rtlCol="0" anchor="t">
            <a:spAutoFit/>
          </a:bodyPr>
          <a:lstStyle/>
          <a:p>
            <a:pPr marL="687354" lvl="1" indent="-343677" algn="l">
              <a:lnSpc>
                <a:spcPts val="4457"/>
              </a:lnSpc>
              <a:buFont typeface="Arial"/>
              <a:buChar char="•"/>
            </a:pPr>
            <a:r>
              <a:rPr lang="en-US" sz="3183">
                <a:solidFill>
                  <a:srgbClr val="FFFFFF"/>
                </a:solidFill>
                <a:latin typeface="Proxima Nova 3"/>
                <a:ea typeface="Proxima Nova 3"/>
                <a:cs typeface="Proxima Nova 3"/>
                <a:sym typeface="Proxima Nova 3"/>
              </a:rPr>
              <a:t>Specifies suitable objectives</a:t>
            </a:r>
          </a:p>
          <a:p>
            <a:pPr marL="687354" lvl="1" indent="-343677" algn="l">
              <a:lnSpc>
                <a:spcPts val="4457"/>
              </a:lnSpc>
              <a:buFont typeface="Arial"/>
              <a:buChar char="•"/>
            </a:pPr>
            <a:r>
              <a:rPr lang="en-US" sz="3183">
                <a:solidFill>
                  <a:srgbClr val="FFFFFF"/>
                </a:solidFill>
                <a:latin typeface="Proxima Nova 3"/>
                <a:ea typeface="Proxima Nova 3"/>
                <a:cs typeface="Proxima Nova 3"/>
                <a:sym typeface="Proxima Nova 3"/>
              </a:rPr>
              <a:t>Identifies and analyzes risk</a:t>
            </a:r>
          </a:p>
          <a:p>
            <a:pPr marL="687354" lvl="1" indent="-343677" algn="l">
              <a:lnSpc>
                <a:spcPts val="4457"/>
              </a:lnSpc>
              <a:buFont typeface="Arial"/>
              <a:buChar char="•"/>
            </a:pPr>
            <a:r>
              <a:rPr lang="en-US" sz="3183">
                <a:solidFill>
                  <a:srgbClr val="FFFFFF"/>
                </a:solidFill>
                <a:latin typeface="Proxima Nova 3"/>
                <a:ea typeface="Proxima Nova 3"/>
                <a:cs typeface="Proxima Nova 3"/>
                <a:sym typeface="Proxima Nova 3"/>
              </a:rPr>
              <a:t>Assesses fraud</a:t>
            </a:r>
          </a:p>
          <a:p>
            <a:pPr marL="687354" lvl="1" indent="-343677" algn="l">
              <a:lnSpc>
                <a:spcPts val="4457"/>
              </a:lnSpc>
              <a:buFont typeface="Arial"/>
              <a:buChar char="•"/>
            </a:pPr>
            <a:r>
              <a:rPr lang="en-US" sz="3183">
                <a:solidFill>
                  <a:srgbClr val="FFFFFF"/>
                </a:solidFill>
                <a:latin typeface="Proxima Nova 3"/>
                <a:ea typeface="Proxima Nova 3"/>
                <a:cs typeface="Proxima Nova 3"/>
                <a:sym typeface="Proxima Nova 3"/>
              </a:rPr>
              <a:t>Manages risk during change</a:t>
            </a:r>
          </a:p>
        </p:txBody>
      </p:sp>
      <p:grpSp>
        <p:nvGrpSpPr>
          <p:cNvPr id="14" name="Group 14"/>
          <p:cNvGrpSpPr/>
          <p:nvPr/>
        </p:nvGrpSpPr>
        <p:grpSpPr>
          <a:xfrm>
            <a:off x="10781477" y="3122446"/>
            <a:ext cx="7276892" cy="5651108"/>
            <a:chOff x="362100" y="38100"/>
            <a:chExt cx="9702523" cy="7534810"/>
          </a:xfrm>
        </p:grpSpPr>
        <p:sp>
          <p:nvSpPr>
            <p:cNvPr id="15" name="Freeform 15"/>
            <p:cNvSpPr/>
            <p:nvPr/>
          </p:nvSpPr>
          <p:spPr>
            <a:xfrm rot="7347698">
              <a:off x="-76011" y="6281173"/>
              <a:ext cx="1543532" cy="667309"/>
            </a:xfrm>
            <a:custGeom>
              <a:avLst/>
              <a:gdLst/>
              <a:ahLst/>
              <a:cxnLst/>
              <a:rect l="l" t="t" r="r" b="b"/>
              <a:pathLst>
                <a:path w="1543532" h="667309">
                  <a:moveTo>
                    <a:pt x="0" y="0"/>
                  </a:moveTo>
                  <a:lnTo>
                    <a:pt x="1543532" y="0"/>
                  </a:lnTo>
                  <a:lnTo>
                    <a:pt x="1543532" y="667309"/>
                  </a:lnTo>
                  <a:lnTo>
                    <a:pt x="0" y="667309"/>
                  </a:lnTo>
                  <a:lnTo>
                    <a:pt x="0" y="0"/>
                  </a:lnTo>
                  <a:close/>
                </a:path>
              </a:pathLst>
            </a:custGeom>
            <a:blipFill>
              <a:blip r:embed="rId4">
                <a:extLst>
                  <a:ext uri="{96DAC541-7B7A-43D3-8B79-37D633B846F1}">
                    <asvg:svgBlip xmlns:asvg="http://schemas.microsoft.com/office/drawing/2016/SVG/main" r:embed="rId5"/>
                  </a:ext>
                </a:extLst>
              </a:blip>
              <a:stretch>
                <a:fillRect l="-109612"/>
              </a:stretch>
            </a:blipFill>
          </p:spPr>
          <p:txBody>
            <a:bodyPr/>
            <a:lstStyle/>
            <a:p>
              <a:endParaRPr lang="en-US"/>
            </a:p>
          </p:txBody>
        </p:sp>
        <p:sp>
          <p:nvSpPr>
            <p:cNvPr id="16" name="Freeform 16"/>
            <p:cNvSpPr/>
            <p:nvPr/>
          </p:nvSpPr>
          <p:spPr>
            <a:xfrm>
              <a:off x="658696" y="130470"/>
              <a:ext cx="9405927" cy="7442440"/>
            </a:xfrm>
            <a:custGeom>
              <a:avLst/>
              <a:gdLst/>
              <a:ahLst/>
              <a:cxnLst/>
              <a:rect l="l" t="t" r="r" b="b"/>
              <a:pathLst>
                <a:path w="9405927" h="7442440">
                  <a:moveTo>
                    <a:pt x="0" y="0"/>
                  </a:moveTo>
                  <a:lnTo>
                    <a:pt x="9405927" y="0"/>
                  </a:lnTo>
                  <a:lnTo>
                    <a:pt x="9405927" y="7442439"/>
                  </a:lnTo>
                  <a:lnTo>
                    <a:pt x="0" y="7442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7" name="Group 17"/>
            <p:cNvGrpSpPr/>
            <p:nvPr/>
          </p:nvGrpSpPr>
          <p:grpSpPr>
            <a:xfrm rot="-10800000">
              <a:off x="2504110" y="4601053"/>
              <a:ext cx="1622723" cy="1221611"/>
              <a:chOff x="0" y="0"/>
              <a:chExt cx="499659" cy="376151"/>
            </a:xfrm>
          </p:grpSpPr>
          <p:sp>
            <p:nvSpPr>
              <p:cNvPr id="18" name="Freeform 18"/>
              <p:cNvSpPr/>
              <p:nvPr/>
            </p:nvSpPr>
            <p:spPr>
              <a:xfrm>
                <a:off x="0" y="0"/>
                <a:ext cx="499659" cy="376151"/>
              </a:xfrm>
              <a:custGeom>
                <a:avLst/>
                <a:gdLst/>
                <a:ahLst/>
                <a:cxnLst/>
                <a:rect l="l" t="t" r="r" b="b"/>
                <a:pathLst>
                  <a:path w="499659" h="376151">
                    <a:moveTo>
                      <a:pt x="249830" y="0"/>
                    </a:moveTo>
                    <a:lnTo>
                      <a:pt x="499659" y="376151"/>
                    </a:lnTo>
                    <a:lnTo>
                      <a:pt x="0" y="376151"/>
                    </a:lnTo>
                    <a:lnTo>
                      <a:pt x="249830" y="0"/>
                    </a:lnTo>
                    <a:close/>
                  </a:path>
                </a:pathLst>
              </a:custGeom>
              <a:solidFill>
                <a:srgbClr val="F2A900"/>
              </a:solidFill>
            </p:spPr>
            <p:txBody>
              <a:bodyPr/>
              <a:lstStyle/>
              <a:p>
                <a:endParaRPr lang="en-US"/>
              </a:p>
            </p:txBody>
          </p:sp>
          <p:sp>
            <p:nvSpPr>
              <p:cNvPr id="19" name="TextBox 19"/>
              <p:cNvSpPr txBox="1"/>
              <p:nvPr/>
            </p:nvSpPr>
            <p:spPr>
              <a:xfrm>
                <a:off x="78072" y="136542"/>
                <a:ext cx="343516" cy="212742"/>
              </a:xfrm>
              <a:prstGeom prst="rect">
                <a:avLst/>
              </a:prstGeom>
            </p:spPr>
            <p:txBody>
              <a:bodyPr lIns="50800" tIns="50800" rIns="50800" bIns="50800" rtlCol="0" anchor="ctr"/>
              <a:lstStyle/>
              <a:p>
                <a:pPr algn="ctr">
                  <a:lnSpc>
                    <a:spcPts val="2380"/>
                  </a:lnSpc>
                </a:pPr>
                <a:endParaRPr/>
              </a:p>
            </p:txBody>
          </p:sp>
        </p:grpSp>
        <p:grpSp>
          <p:nvGrpSpPr>
            <p:cNvPr id="20" name="Group 20"/>
            <p:cNvGrpSpPr/>
            <p:nvPr/>
          </p:nvGrpSpPr>
          <p:grpSpPr>
            <a:xfrm>
              <a:off x="1705449" y="4588353"/>
              <a:ext cx="1622723" cy="1221611"/>
              <a:chOff x="0" y="0"/>
              <a:chExt cx="499659" cy="376151"/>
            </a:xfrm>
          </p:grpSpPr>
          <p:sp>
            <p:nvSpPr>
              <p:cNvPr id="21" name="Freeform 21"/>
              <p:cNvSpPr/>
              <p:nvPr/>
            </p:nvSpPr>
            <p:spPr>
              <a:xfrm>
                <a:off x="0" y="0"/>
                <a:ext cx="499659" cy="376151"/>
              </a:xfrm>
              <a:custGeom>
                <a:avLst/>
                <a:gdLst/>
                <a:ahLst/>
                <a:cxnLst/>
                <a:rect l="l" t="t" r="r" b="b"/>
                <a:pathLst>
                  <a:path w="499659" h="376151">
                    <a:moveTo>
                      <a:pt x="249830" y="0"/>
                    </a:moveTo>
                    <a:lnTo>
                      <a:pt x="499659" y="376151"/>
                    </a:lnTo>
                    <a:lnTo>
                      <a:pt x="0" y="376151"/>
                    </a:lnTo>
                    <a:lnTo>
                      <a:pt x="249830" y="0"/>
                    </a:lnTo>
                    <a:close/>
                  </a:path>
                </a:pathLst>
              </a:custGeom>
              <a:solidFill>
                <a:srgbClr val="F2A900"/>
              </a:solidFill>
            </p:spPr>
            <p:txBody>
              <a:bodyPr/>
              <a:lstStyle/>
              <a:p>
                <a:endParaRPr lang="en-US"/>
              </a:p>
            </p:txBody>
          </p:sp>
          <p:sp>
            <p:nvSpPr>
              <p:cNvPr id="22" name="TextBox 22"/>
              <p:cNvSpPr txBox="1"/>
              <p:nvPr/>
            </p:nvSpPr>
            <p:spPr>
              <a:xfrm>
                <a:off x="78072" y="136542"/>
                <a:ext cx="343516" cy="212742"/>
              </a:xfrm>
              <a:prstGeom prst="rect">
                <a:avLst/>
              </a:prstGeom>
            </p:spPr>
            <p:txBody>
              <a:bodyPr lIns="50800" tIns="50800" rIns="50800" bIns="50800" rtlCol="0" anchor="ctr"/>
              <a:lstStyle/>
              <a:p>
                <a:pPr algn="ctr">
                  <a:lnSpc>
                    <a:spcPts val="2380"/>
                  </a:lnSpc>
                </a:pPr>
                <a:endParaRPr/>
              </a:p>
            </p:txBody>
          </p:sp>
        </p:grpSp>
        <p:grpSp>
          <p:nvGrpSpPr>
            <p:cNvPr id="23" name="Group 23"/>
            <p:cNvGrpSpPr/>
            <p:nvPr/>
          </p:nvGrpSpPr>
          <p:grpSpPr>
            <a:xfrm>
              <a:off x="3999175" y="38100"/>
              <a:ext cx="2690747" cy="2025636"/>
              <a:chOff x="0" y="0"/>
              <a:chExt cx="499659" cy="376151"/>
            </a:xfrm>
          </p:grpSpPr>
          <p:sp>
            <p:nvSpPr>
              <p:cNvPr id="24" name="Freeform 24"/>
              <p:cNvSpPr/>
              <p:nvPr/>
            </p:nvSpPr>
            <p:spPr>
              <a:xfrm>
                <a:off x="0" y="0"/>
                <a:ext cx="499659" cy="376151"/>
              </a:xfrm>
              <a:custGeom>
                <a:avLst/>
                <a:gdLst/>
                <a:ahLst/>
                <a:cxnLst/>
                <a:rect l="l" t="t" r="r" b="b"/>
                <a:pathLst>
                  <a:path w="499659" h="376151">
                    <a:moveTo>
                      <a:pt x="249830" y="0"/>
                    </a:moveTo>
                    <a:lnTo>
                      <a:pt x="499659" y="376151"/>
                    </a:lnTo>
                    <a:lnTo>
                      <a:pt x="0" y="376151"/>
                    </a:lnTo>
                    <a:lnTo>
                      <a:pt x="249830" y="0"/>
                    </a:lnTo>
                    <a:close/>
                  </a:path>
                </a:pathLst>
              </a:custGeom>
              <a:solidFill>
                <a:srgbClr val="F2A900"/>
              </a:solidFill>
            </p:spPr>
            <p:txBody>
              <a:bodyPr/>
              <a:lstStyle/>
              <a:p>
                <a:endParaRPr lang="en-US"/>
              </a:p>
            </p:txBody>
          </p:sp>
          <p:sp>
            <p:nvSpPr>
              <p:cNvPr id="25" name="TextBox 25"/>
              <p:cNvSpPr txBox="1"/>
              <p:nvPr/>
            </p:nvSpPr>
            <p:spPr>
              <a:xfrm>
                <a:off x="78072" y="136542"/>
                <a:ext cx="343516" cy="212742"/>
              </a:xfrm>
              <a:prstGeom prst="rect">
                <a:avLst/>
              </a:prstGeom>
            </p:spPr>
            <p:txBody>
              <a:bodyPr lIns="50800" tIns="50800" rIns="50800" bIns="50800" rtlCol="0" anchor="ctr"/>
              <a:lstStyle/>
              <a:p>
                <a:pPr algn="ctr">
                  <a:lnSpc>
                    <a:spcPts val="2380"/>
                  </a:lnSpc>
                </a:pPr>
                <a:endParaRPr/>
              </a:p>
            </p:txBody>
          </p:sp>
        </p:grpSp>
        <p:sp>
          <p:nvSpPr>
            <p:cNvPr id="26" name="TextBox 26"/>
            <p:cNvSpPr txBox="1"/>
            <p:nvPr/>
          </p:nvSpPr>
          <p:spPr>
            <a:xfrm>
              <a:off x="4342317" y="1429409"/>
              <a:ext cx="1920479" cy="481636"/>
            </a:xfrm>
            <a:prstGeom prst="rect">
              <a:avLst/>
            </a:prstGeom>
          </p:spPr>
          <p:txBody>
            <a:bodyPr wrap="square" lIns="0" tIns="0" rIns="0" bIns="0" rtlCol="0" anchor="t">
              <a:spAutoFit/>
            </a:bodyPr>
            <a:lstStyle/>
            <a:p>
              <a:pPr algn="ctr">
                <a:lnSpc>
                  <a:spcPts val="2995"/>
                </a:lnSpc>
              </a:pPr>
              <a:r>
                <a:rPr lang="en-US" sz="2139" b="1">
                  <a:solidFill>
                    <a:srgbClr val="002D72"/>
                  </a:solidFill>
                  <a:latin typeface="Proxima Nova 7"/>
                  <a:ea typeface="Proxima Nova 7"/>
                  <a:cs typeface="Proxima Nova 7"/>
                  <a:sym typeface="Proxima Nova 7"/>
                </a:rPr>
                <a:t>Monitoring</a:t>
              </a:r>
            </a:p>
          </p:txBody>
        </p:sp>
        <p:sp>
          <p:nvSpPr>
            <p:cNvPr id="27" name="TextBox 27"/>
            <p:cNvSpPr txBox="1"/>
            <p:nvPr/>
          </p:nvSpPr>
          <p:spPr>
            <a:xfrm>
              <a:off x="3873281" y="3102570"/>
              <a:ext cx="2931395" cy="481636"/>
            </a:xfrm>
            <a:prstGeom prst="rect">
              <a:avLst/>
            </a:prstGeom>
          </p:spPr>
          <p:txBody>
            <a:bodyPr wrap="square" lIns="0" tIns="0" rIns="0" bIns="0" rtlCol="0" anchor="t">
              <a:spAutoFit/>
            </a:bodyPr>
            <a:lstStyle/>
            <a:p>
              <a:pPr algn="ctr">
                <a:lnSpc>
                  <a:spcPts val="2995"/>
                </a:lnSpc>
              </a:pPr>
              <a:r>
                <a:rPr lang="en-US" sz="2139" b="1">
                  <a:solidFill>
                    <a:srgbClr val="002D72"/>
                  </a:solidFill>
                  <a:latin typeface="Proxima Nova 7"/>
                  <a:ea typeface="Proxima Nova 7"/>
                  <a:cs typeface="Proxima Nova 7"/>
                  <a:sym typeface="Proxima Nova 7"/>
                </a:rPr>
                <a:t>Control Activities</a:t>
              </a:r>
            </a:p>
          </p:txBody>
        </p:sp>
        <p:grpSp>
          <p:nvGrpSpPr>
            <p:cNvPr id="28" name="Group 28"/>
            <p:cNvGrpSpPr/>
            <p:nvPr/>
          </p:nvGrpSpPr>
          <p:grpSpPr>
            <a:xfrm>
              <a:off x="3302772" y="4588353"/>
              <a:ext cx="1622723" cy="1221611"/>
              <a:chOff x="0" y="0"/>
              <a:chExt cx="499659" cy="376151"/>
            </a:xfrm>
          </p:grpSpPr>
          <p:sp>
            <p:nvSpPr>
              <p:cNvPr id="29" name="Freeform 29"/>
              <p:cNvSpPr/>
              <p:nvPr/>
            </p:nvSpPr>
            <p:spPr>
              <a:xfrm>
                <a:off x="0" y="0"/>
                <a:ext cx="499659" cy="376151"/>
              </a:xfrm>
              <a:custGeom>
                <a:avLst/>
                <a:gdLst/>
                <a:ahLst/>
                <a:cxnLst/>
                <a:rect l="l" t="t" r="r" b="b"/>
                <a:pathLst>
                  <a:path w="499659" h="376151">
                    <a:moveTo>
                      <a:pt x="249830" y="0"/>
                    </a:moveTo>
                    <a:lnTo>
                      <a:pt x="499659" y="376151"/>
                    </a:lnTo>
                    <a:lnTo>
                      <a:pt x="0" y="376151"/>
                    </a:lnTo>
                    <a:lnTo>
                      <a:pt x="249830" y="0"/>
                    </a:lnTo>
                    <a:close/>
                  </a:path>
                </a:pathLst>
              </a:custGeom>
              <a:solidFill>
                <a:srgbClr val="F2A900"/>
              </a:solidFill>
            </p:spPr>
            <p:txBody>
              <a:bodyPr/>
              <a:lstStyle/>
              <a:p>
                <a:endParaRPr lang="en-US"/>
              </a:p>
            </p:txBody>
          </p:sp>
          <p:sp>
            <p:nvSpPr>
              <p:cNvPr id="30" name="TextBox 30"/>
              <p:cNvSpPr txBox="1"/>
              <p:nvPr/>
            </p:nvSpPr>
            <p:spPr>
              <a:xfrm>
                <a:off x="78072" y="136542"/>
                <a:ext cx="343516" cy="212742"/>
              </a:xfrm>
              <a:prstGeom prst="rect">
                <a:avLst/>
              </a:prstGeom>
            </p:spPr>
            <p:txBody>
              <a:bodyPr lIns="50800" tIns="50800" rIns="50800" bIns="50800" rtlCol="0" anchor="ctr"/>
              <a:lstStyle/>
              <a:p>
                <a:pPr algn="ctr">
                  <a:lnSpc>
                    <a:spcPts val="2380"/>
                  </a:lnSpc>
                </a:pPr>
                <a:endParaRPr/>
              </a:p>
            </p:txBody>
          </p:sp>
        </p:grpSp>
        <p:grpSp>
          <p:nvGrpSpPr>
            <p:cNvPr id="31" name="Group 31"/>
            <p:cNvGrpSpPr/>
            <p:nvPr/>
          </p:nvGrpSpPr>
          <p:grpSpPr>
            <a:xfrm rot="-10800000">
              <a:off x="4088769" y="4601053"/>
              <a:ext cx="1622723" cy="1221611"/>
              <a:chOff x="0" y="0"/>
              <a:chExt cx="499659" cy="376151"/>
            </a:xfrm>
          </p:grpSpPr>
          <p:sp>
            <p:nvSpPr>
              <p:cNvPr id="32" name="Freeform 32"/>
              <p:cNvSpPr/>
              <p:nvPr/>
            </p:nvSpPr>
            <p:spPr>
              <a:xfrm>
                <a:off x="0" y="0"/>
                <a:ext cx="499659" cy="376151"/>
              </a:xfrm>
              <a:custGeom>
                <a:avLst/>
                <a:gdLst/>
                <a:ahLst/>
                <a:cxnLst/>
                <a:rect l="l" t="t" r="r" b="b"/>
                <a:pathLst>
                  <a:path w="499659" h="376151">
                    <a:moveTo>
                      <a:pt x="249830" y="0"/>
                    </a:moveTo>
                    <a:lnTo>
                      <a:pt x="499659" y="376151"/>
                    </a:lnTo>
                    <a:lnTo>
                      <a:pt x="0" y="376151"/>
                    </a:lnTo>
                    <a:lnTo>
                      <a:pt x="249830" y="0"/>
                    </a:lnTo>
                    <a:close/>
                  </a:path>
                </a:pathLst>
              </a:custGeom>
              <a:solidFill>
                <a:srgbClr val="F2A900"/>
              </a:solidFill>
            </p:spPr>
            <p:txBody>
              <a:bodyPr/>
              <a:lstStyle/>
              <a:p>
                <a:endParaRPr lang="en-US"/>
              </a:p>
            </p:txBody>
          </p:sp>
          <p:sp>
            <p:nvSpPr>
              <p:cNvPr id="33" name="TextBox 33"/>
              <p:cNvSpPr txBox="1"/>
              <p:nvPr/>
            </p:nvSpPr>
            <p:spPr>
              <a:xfrm>
                <a:off x="78072" y="136542"/>
                <a:ext cx="343516" cy="212742"/>
              </a:xfrm>
              <a:prstGeom prst="rect">
                <a:avLst/>
              </a:prstGeom>
            </p:spPr>
            <p:txBody>
              <a:bodyPr lIns="50800" tIns="50800" rIns="50800" bIns="50800" rtlCol="0" anchor="ctr"/>
              <a:lstStyle/>
              <a:p>
                <a:pPr algn="ctr">
                  <a:lnSpc>
                    <a:spcPts val="2380"/>
                  </a:lnSpc>
                </a:pPr>
                <a:endParaRPr/>
              </a:p>
            </p:txBody>
          </p:sp>
        </p:grpSp>
        <p:grpSp>
          <p:nvGrpSpPr>
            <p:cNvPr id="34" name="Group 34"/>
            <p:cNvGrpSpPr/>
            <p:nvPr/>
          </p:nvGrpSpPr>
          <p:grpSpPr>
            <a:xfrm>
              <a:off x="4877812" y="4579801"/>
              <a:ext cx="1622723" cy="1221611"/>
              <a:chOff x="0" y="0"/>
              <a:chExt cx="499659" cy="376151"/>
            </a:xfrm>
          </p:grpSpPr>
          <p:sp>
            <p:nvSpPr>
              <p:cNvPr id="35" name="Freeform 35"/>
              <p:cNvSpPr/>
              <p:nvPr/>
            </p:nvSpPr>
            <p:spPr>
              <a:xfrm>
                <a:off x="0" y="0"/>
                <a:ext cx="499659" cy="376151"/>
              </a:xfrm>
              <a:custGeom>
                <a:avLst/>
                <a:gdLst/>
                <a:ahLst/>
                <a:cxnLst/>
                <a:rect l="l" t="t" r="r" b="b"/>
                <a:pathLst>
                  <a:path w="499659" h="376151">
                    <a:moveTo>
                      <a:pt x="249830" y="0"/>
                    </a:moveTo>
                    <a:lnTo>
                      <a:pt x="499659" y="376151"/>
                    </a:lnTo>
                    <a:lnTo>
                      <a:pt x="0" y="376151"/>
                    </a:lnTo>
                    <a:lnTo>
                      <a:pt x="249830" y="0"/>
                    </a:lnTo>
                    <a:close/>
                  </a:path>
                </a:pathLst>
              </a:custGeom>
              <a:solidFill>
                <a:srgbClr val="F2A900"/>
              </a:solidFill>
            </p:spPr>
            <p:txBody>
              <a:bodyPr/>
              <a:lstStyle/>
              <a:p>
                <a:endParaRPr lang="en-US"/>
              </a:p>
            </p:txBody>
          </p:sp>
          <p:sp>
            <p:nvSpPr>
              <p:cNvPr id="36" name="TextBox 36"/>
              <p:cNvSpPr txBox="1"/>
              <p:nvPr/>
            </p:nvSpPr>
            <p:spPr>
              <a:xfrm>
                <a:off x="78072" y="136542"/>
                <a:ext cx="343516" cy="212742"/>
              </a:xfrm>
              <a:prstGeom prst="rect">
                <a:avLst/>
              </a:prstGeom>
            </p:spPr>
            <p:txBody>
              <a:bodyPr lIns="50800" tIns="50800" rIns="50800" bIns="50800" rtlCol="0" anchor="ctr"/>
              <a:lstStyle/>
              <a:p>
                <a:pPr algn="ctr">
                  <a:lnSpc>
                    <a:spcPts val="2380"/>
                  </a:lnSpc>
                </a:pPr>
                <a:endParaRPr/>
              </a:p>
            </p:txBody>
          </p:sp>
        </p:grpSp>
        <p:grpSp>
          <p:nvGrpSpPr>
            <p:cNvPr id="37" name="Group 37"/>
            <p:cNvGrpSpPr/>
            <p:nvPr/>
          </p:nvGrpSpPr>
          <p:grpSpPr>
            <a:xfrm rot="-10800000">
              <a:off x="5660728" y="4601053"/>
              <a:ext cx="1622723" cy="1221611"/>
              <a:chOff x="0" y="0"/>
              <a:chExt cx="499659" cy="376151"/>
            </a:xfrm>
          </p:grpSpPr>
          <p:sp>
            <p:nvSpPr>
              <p:cNvPr id="38" name="Freeform 38"/>
              <p:cNvSpPr/>
              <p:nvPr/>
            </p:nvSpPr>
            <p:spPr>
              <a:xfrm>
                <a:off x="0" y="0"/>
                <a:ext cx="499659" cy="376151"/>
              </a:xfrm>
              <a:custGeom>
                <a:avLst/>
                <a:gdLst/>
                <a:ahLst/>
                <a:cxnLst/>
                <a:rect l="l" t="t" r="r" b="b"/>
                <a:pathLst>
                  <a:path w="499659" h="376151">
                    <a:moveTo>
                      <a:pt x="249830" y="0"/>
                    </a:moveTo>
                    <a:lnTo>
                      <a:pt x="499659" y="376151"/>
                    </a:lnTo>
                    <a:lnTo>
                      <a:pt x="0" y="376151"/>
                    </a:lnTo>
                    <a:lnTo>
                      <a:pt x="249830" y="0"/>
                    </a:lnTo>
                    <a:close/>
                  </a:path>
                </a:pathLst>
              </a:custGeom>
              <a:solidFill>
                <a:srgbClr val="F2A900"/>
              </a:solidFill>
            </p:spPr>
            <p:txBody>
              <a:bodyPr/>
              <a:lstStyle/>
              <a:p>
                <a:endParaRPr lang="en-US"/>
              </a:p>
            </p:txBody>
          </p:sp>
          <p:sp>
            <p:nvSpPr>
              <p:cNvPr id="39" name="TextBox 39"/>
              <p:cNvSpPr txBox="1"/>
              <p:nvPr/>
            </p:nvSpPr>
            <p:spPr>
              <a:xfrm>
                <a:off x="78072" y="136542"/>
                <a:ext cx="343516" cy="212742"/>
              </a:xfrm>
              <a:prstGeom prst="rect">
                <a:avLst/>
              </a:prstGeom>
            </p:spPr>
            <p:txBody>
              <a:bodyPr lIns="50800" tIns="50800" rIns="50800" bIns="50800" rtlCol="0" anchor="ctr"/>
              <a:lstStyle/>
              <a:p>
                <a:pPr algn="ctr">
                  <a:lnSpc>
                    <a:spcPts val="2380"/>
                  </a:lnSpc>
                </a:pPr>
                <a:endParaRPr/>
              </a:p>
            </p:txBody>
          </p:sp>
        </p:grpSp>
        <p:grpSp>
          <p:nvGrpSpPr>
            <p:cNvPr id="40" name="Group 40"/>
            <p:cNvGrpSpPr/>
            <p:nvPr/>
          </p:nvGrpSpPr>
          <p:grpSpPr>
            <a:xfrm>
              <a:off x="6472090" y="4579801"/>
              <a:ext cx="1622723" cy="1221611"/>
              <a:chOff x="0" y="0"/>
              <a:chExt cx="499659" cy="376151"/>
            </a:xfrm>
          </p:grpSpPr>
          <p:sp>
            <p:nvSpPr>
              <p:cNvPr id="41" name="Freeform 41"/>
              <p:cNvSpPr/>
              <p:nvPr/>
            </p:nvSpPr>
            <p:spPr>
              <a:xfrm>
                <a:off x="0" y="0"/>
                <a:ext cx="499659" cy="376151"/>
              </a:xfrm>
              <a:custGeom>
                <a:avLst/>
                <a:gdLst/>
                <a:ahLst/>
                <a:cxnLst/>
                <a:rect l="l" t="t" r="r" b="b"/>
                <a:pathLst>
                  <a:path w="499659" h="376151">
                    <a:moveTo>
                      <a:pt x="249830" y="0"/>
                    </a:moveTo>
                    <a:lnTo>
                      <a:pt x="499659" y="376151"/>
                    </a:lnTo>
                    <a:lnTo>
                      <a:pt x="0" y="376151"/>
                    </a:lnTo>
                    <a:lnTo>
                      <a:pt x="249830" y="0"/>
                    </a:lnTo>
                    <a:close/>
                  </a:path>
                </a:pathLst>
              </a:custGeom>
              <a:solidFill>
                <a:srgbClr val="F2A900"/>
              </a:solidFill>
            </p:spPr>
            <p:txBody>
              <a:bodyPr/>
              <a:lstStyle/>
              <a:p>
                <a:endParaRPr lang="en-US"/>
              </a:p>
            </p:txBody>
          </p:sp>
          <p:sp>
            <p:nvSpPr>
              <p:cNvPr id="42" name="TextBox 42"/>
              <p:cNvSpPr txBox="1"/>
              <p:nvPr/>
            </p:nvSpPr>
            <p:spPr>
              <a:xfrm>
                <a:off x="78072" y="136542"/>
                <a:ext cx="343516" cy="212742"/>
              </a:xfrm>
              <a:prstGeom prst="rect">
                <a:avLst/>
              </a:prstGeom>
            </p:spPr>
            <p:txBody>
              <a:bodyPr lIns="50800" tIns="50800" rIns="50800" bIns="50800" rtlCol="0" anchor="ctr"/>
              <a:lstStyle/>
              <a:p>
                <a:pPr algn="ctr">
                  <a:lnSpc>
                    <a:spcPts val="2380"/>
                  </a:lnSpc>
                </a:pPr>
                <a:endParaRPr/>
              </a:p>
            </p:txBody>
          </p:sp>
        </p:grpSp>
        <p:sp>
          <p:nvSpPr>
            <p:cNvPr id="43" name="TextBox 43"/>
            <p:cNvSpPr txBox="1"/>
            <p:nvPr/>
          </p:nvSpPr>
          <p:spPr>
            <a:xfrm>
              <a:off x="3809857" y="4994266"/>
              <a:ext cx="2941763" cy="481636"/>
            </a:xfrm>
            <a:prstGeom prst="rect">
              <a:avLst/>
            </a:prstGeom>
          </p:spPr>
          <p:txBody>
            <a:bodyPr wrap="square" lIns="0" tIns="0" rIns="0" bIns="0" rtlCol="0" anchor="t">
              <a:spAutoFit/>
            </a:bodyPr>
            <a:lstStyle/>
            <a:p>
              <a:pPr algn="ctr">
                <a:lnSpc>
                  <a:spcPts val="2995"/>
                </a:lnSpc>
              </a:pPr>
              <a:r>
                <a:rPr lang="en-US" sz="2139" b="1">
                  <a:solidFill>
                    <a:srgbClr val="002D72"/>
                  </a:solidFill>
                  <a:latin typeface="Proxima Nova 7"/>
                  <a:ea typeface="Proxima Nova 7"/>
                  <a:cs typeface="Proxima Nova 7"/>
                  <a:sym typeface="Proxima Nova 7"/>
                </a:rPr>
                <a:t>Risk Assessment</a:t>
              </a:r>
            </a:p>
          </p:txBody>
        </p:sp>
        <p:sp>
          <p:nvSpPr>
            <p:cNvPr id="44" name="TextBox 44"/>
            <p:cNvSpPr txBox="1"/>
            <p:nvPr/>
          </p:nvSpPr>
          <p:spPr>
            <a:xfrm>
              <a:off x="3527413" y="6774783"/>
              <a:ext cx="3535617" cy="481636"/>
            </a:xfrm>
            <a:prstGeom prst="rect">
              <a:avLst/>
            </a:prstGeom>
          </p:spPr>
          <p:txBody>
            <a:bodyPr wrap="square" lIns="0" tIns="0" rIns="0" bIns="0" rtlCol="0" anchor="t">
              <a:spAutoFit/>
            </a:bodyPr>
            <a:lstStyle/>
            <a:p>
              <a:pPr algn="ctr">
                <a:lnSpc>
                  <a:spcPts val="2995"/>
                </a:lnSpc>
              </a:pPr>
              <a:r>
                <a:rPr lang="en-US" sz="2139" b="1">
                  <a:solidFill>
                    <a:srgbClr val="002D72"/>
                  </a:solidFill>
                  <a:latin typeface="Proxima Nova 7"/>
                  <a:ea typeface="Proxima Nova 7"/>
                  <a:cs typeface="Proxima Nova 7"/>
                  <a:sym typeface="Proxima Nova 7"/>
                </a:rPr>
                <a:t>Control Environment</a:t>
              </a:r>
            </a:p>
          </p:txBody>
        </p:sp>
        <p:sp>
          <p:nvSpPr>
            <p:cNvPr id="45" name="TextBox 45"/>
            <p:cNvSpPr txBox="1"/>
            <p:nvPr/>
          </p:nvSpPr>
          <p:spPr>
            <a:xfrm rot="-3469070">
              <a:off x="-28367" y="3470369"/>
              <a:ext cx="5050047" cy="481636"/>
            </a:xfrm>
            <a:prstGeom prst="rect">
              <a:avLst/>
            </a:prstGeom>
          </p:spPr>
          <p:txBody>
            <a:bodyPr lIns="0" tIns="0" rIns="0" bIns="0" rtlCol="0" anchor="t">
              <a:spAutoFit/>
            </a:bodyPr>
            <a:lstStyle/>
            <a:p>
              <a:pPr algn="ctr">
                <a:lnSpc>
                  <a:spcPts val="2995"/>
                </a:lnSpc>
              </a:pPr>
              <a:r>
                <a:rPr lang="en-US" sz="2139" b="1">
                  <a:solidFill>
                    <a:srgbClr val="002D72"/>
                  </a:solidFill>
                  <a:latin typeface="Proxima Nova 7"/>
                  <a:ea typeface="Proxima Nova 7"/>
                  <a:cs typeface="Proxima Nova 7"/>
                  <a:sym typeface="Proxima Nova 7"/>
                </a:rPr>
                <a:t>Information &amp; Communication</a:t>
              </a:r>
            </a:p>
          </p:txBody>
        </p:sp>
        <p:sp>
          <p:nvSpPr>
            <p:cNvPr id="46" name="Freeform 46"/>
            <p:cNvSpPr/>
            <p:nvPr/>
          </p:nvSpPr>
          <p:spPr>
            <a:xfrm rot="-3478562">
              <a:off x="3585538" y="497597"/>
              <a:ext cx="1543532" cy="667309"/>
            </a:xfrm>
            <a:custGeom>
              <a:avLst/>
              <a:gdLst/>
              <a:ahLst/>
              <a:cxnLst/>
              <a:rect l="l" t="t" r="r" b="b"/>
              <a:pathLst>
                <a:path w="1543532" h="667309">
                  <a:moveTo>
                    <a:pt x="0" y="0"/>
                  </a:moveTo>
                  <a:lnTo>
                    <a:pt x="1543532" y="0"/>
                  </a:lnTo>
                  <a:lnTo>
                    <a:pt x="1543532" y="667310"/>
                  </a:lnTo>
                  <a:lnTo>
                    <a:pt x="0" y="667310"/>
                  </a:lnTo>
                  <a:lnTo>
                    <a:pt x="0" y="0"/>
                  </a:lnTo>
                  <a:close/>
                </a:path>
              </a:pathLst>
            </a:custGeom>
            <a:blipFill>
              <a:blip r:embed="rId4">
                <a:extLst>
                  <a:ext uri="{96DAC541-7B7A-43D3-8B79-37D633B846F1}">
                    <asvg:svgBlip xmlns:asvg="http://schemas.microsoft.com/office/drawing/2016/SVG/main" r:embed="rId5"/>
                  </a:ext>
                </a:extLst>
              </a:blip>
              <a:stretch>
                <a:fillRect l="-109612"/>
              </a:stretch>
            </a:blipFill>
          </p:spPr>
          <p:txBody>
            <a:bodyPr/>
            <a:lstStyle/>
            <a:p>
              <a:endParaRPr lang="en-US"/>
            </a:p>
          </p:txBody>
        </p:sp>
        <p:grpSp>
          <p:nvGrpSpPr>
            <p:cNvPr id="47" name="Group 47"/>
            <p:cNvGrpSpPr/>
            <p:nvPr/>
          </p:nvGrpSpPr>
          <p:grpSpPr>
            <a:xfrm>
              <a:off x="7321551" y="4579801"/>
              <a:ext cx="1622723" cy="1221611"/>
              <a:chOff x="0" y="0"/>
              <a:chExt cx="499659" cy="376151"/>
            </a:xfrm>
          </p:grpSpPr>
          <p:sp>
            <p:nvSpPr>
              <p:cNvPr id="48" name="Freeform 48"/>
              <p:cNvSpPr/>
              <p:nvPr/>
            </p:nvSpPr>
            <p:spPr>
              <a:xfrm>
                <a:off x="0" y="0"/>
                <a:ext cx="499659" cy="376151"/>
              </a:xfrm>
              <a:custGeom>
                <a:avLst/>
                <a:gdLst/>
                <a:ahLst/>
                <a:cxnLst/>
                <a:rect l="l" t="t" r="r" b="b"/>
                <a:pathLst>
                  <a:path w="499659" h="376151">
                    <a:moveTo>
                      <a:pt x="249830" y="0"/>
                    </a:moveTo>
                    <a:lnTo>
                      <a:pt x="499659" y="376151"/>
                    </a:lnTo>
                    <a:lnTo>
                      <a:pt x="0" y="376151"/>
                    </a:lnTo>
                    <a:lnTo>
                      <a:pt x="249830" y="0"/>
                    </a:lnTo>
                    <a:close/>
                  </a:path>
                </a:pathLst>
              </a:custGeom>
              <a:solidFill>
                <a:srgbClr val="F2A900"/>
              </a:solidFill>
            </p:spPr>
            <p:txBody>
              <a:bodyPr/>
              <a:lstStyle/>
              <a:p>
                <a:endParaRPr lang="en-US"/>
              </a:p>
            </p:txBody>
          </p:sp>
          <p:sp>
            <p:nvSpPr>
              <p:cNvPr id="49" name="TextBox 49"/>
              <p:cNvSpPr txBox="1"/>
              <p:nvPr/>
            </p:nvSpPr>
            <p:spPr>
              <a:xfrm>
                <a:off x="78072" y="136542"/>
                <a:ext cx="343516" cy="212742"/>
              </a:xfrm>
              <a:prstGeom prst="rect">
                <a:avLst/>
              </a:prstGeom>
            </p:spPr>
            <p:txBody>
              <a:bodyPr lIns="50800" tIns="50800" rIns="50800" bIns="50800" rtlCol="0" anchor="ctr"/>
              <a:lstStyle/>
              <a:p>
                <a:pPr algn="ctr">
                  <a:lnSpc>
                    <a:spcPts val="2380"/>
                  </a:lnSpc>
                </a:pPr>
                <a:endParaRPr/>
              </a:p>
            </p:txBody>
          </p:sp>
        </p:grpSp>
        <p:grpSp>
          <p:nvGrpSpPr>
            <p:cNvPr id="50" name="Group 50"/>
            <p:cNvGrpSpPr/>
            <p:nvPr/>
          </p:nvGrpSpPr>
          <p:grpSpPr>
            <a:xfrm rot="-10800000">
              <a:off x="6993003" y="4588353"/>
              <a:ext cx="1139909" cy="1031101"/>
              <a:chOff x="0" y="0"/>
              <a:chExt cx="415845" cy="376151"/>
            </a:xfrm>
          </p:grpSpPr>
          <p:sp>
            <p:nvSpPr>
              <p:cNvPr id="51" name="Freeform 51"/>
              <p:cNvSpPr/>
              <p:nvPr/>
            </p:nvSpPr>
            <p:spPr>
              <a:xfrm>
                <a:off x="0" y="0"/>
                <a:ext cx="415845" cy="376151"/>
              </a:xfrm>
              <a:custGeom>
                <a:avLst/>
                <a:gdLst/>
                <a:ahLst/>
                <a:cxnLst/>
                <a:rect l="l" t="t" r="r" b="b"/>
                <a:pathLst>
                  <a:path w="415845" h="376151">
                    <a:moveTo>
                      <a:pt x="207923" y="0"/>
                    </a:moveTo>
                    <a:lnTo>
                      <a:pt x="415845" y="376151"/>
                    </a:lnTo>
                    <a:lnTo>
                      <a:pt x="0" y="376151"/>
                    </a:lnTo>
                    <a:lnTo>
                      <a:pt x="207923" y="0"/>
                    </a:lnTo>
                    <a:close/>
                  </a:path>
                </a:pathLst>
              </a:custGeom>
              <a:solidFill>
                <a:srgbClr val="F2A900"/>
              </a:solidFill>
            </p:spPr>
            <p:txBody>
              <a:bodyPr/>
              <a:lstStyle/>
              <a:p>
                <a:endParaRPr lang="en-US"/>
              </a:p>
            </p:txBody>
          </p:sp>
          <p:sp>
            <p:nvSpPr>
              <p:cNvPr id="52" name="TextBox 52"/>
              <p:cNvSpPr txBox="1"/>
              <p:nvPr/>
            </p:nvSpPr>
            <p:spPr>
              <a:xfrm>
                <a:off x="64976" y="136542"/>
                <a:ext cx="285894" cy="212742"/>
              </a:xfrm>
              <a:prstGeom prst="rect">
                <a:avLst/>
              </a:prstGeom>
            </p:spPr>
            <p:txBody>
              <a:bodyPr lIns="50800" tIns="50800" rIns="50800" bIns="50800" rtlCol="0" anchor="ctr"/>
              <a:lstStyle/>
              <a:p>
                <a:pPr algn="ctr">
                  <a:lnSpc>
                    <a:spcPts val="2380"/>
                  </a:lnSpc>
                </a:pPr>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54973"/>
        </a:solidFill>
        <a:effectLst/>
      </p:bgPr>
    </p:bg>
    <p:spTree>
      <p:nvGrpSpPr>
        <p:cNvPr id="1" name=""/>
        <p:cNvGrpSpPr/>
        <p:nvPr/>
      </p:nvGrpSpPr>
      <p:grpSpPr>
        <a:xfrm>
          <a:off x="0" y="0"/>
          <a:ext cx="0" cy="0"/>
          <a:chOff x="0" y="0"/>
          <a:chExt cx="0" cy="0"/>
        </a:xfrm>
      </p:grpSpPr>
      <p:sp>
        <p:nvSpPr>
          <p:cNvPr id="2" name="Freeform 2"/>
          <p:cNvSpPr/>
          <p:nvPr/>
        </p:nvSpPr>
        <p:spPr>
          <a:xfrm>
            <a:off x="-206819" y="385048"/>
            <a:ext cx="18701638" cy="1150612"/>
          </a:xfrm>
          <a:custGeom>
            <a:avLst/>
            <a:gdLst/>
            <a:ahLst/>
            <a:cxnLst/>
            <a:rect l="l" t="t" r="r" b="b"/>
            <a:pathLst>
              <a:path w="18701638" h="1150612">
                <a:moveTo>
                  <a:pt x="0" y="0"/>
                </a:moveTo>
                <a:lnTo>
                  <a:pt x="18701638" y="0"/>
                </a:lnTo>
                <a:lnTo>
                  <a:pt x="18701638" y="1150612"/>
                </a:lnTo>
                <a:lnTo>
                  <a:pt x="0" y="1150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1028700" y="579354"/>
            <a:ext cx="15409753" cy="723900"/>
          </a:xfrm>
          <a:prstGeom prst="rect">
            <a:avLst/>
          </a:prstGeom>
        </p:spPr>
        <p:txBody>
          <a:bodyPr lIns="0" tIns="0" rIns="0" bIns="0" rtlCol="0" anchor="t">
            <a:spAutoFit/>
          </a:bodyPr>
          <a:lstStyle/>
          <a:p>
            <a:pPr algn="l">
              <a:lnSpc>
                <a:spcPts val="5850"/>
              </a:lnSpc>
            </a:pPr>
            <a:r>
              <a:rPr lang="en-US" sz="4500">
                <a:solidFill>
                  <a:srgbClr val="FFFFFF"/>
                </a:solidFill>
                <a:latin typeface="Proxima Nova 2"/>
                <a:ea typeface="Proxima Nova 2"/>
                <a:cs typeface="Proxima Nova 2"/>
                <a:sym typeface="Proxima Nova 2"/>
              </a:rPr>
              <a:t>Road Map For The Day</a:t>
            </a:r>
          </a:p>
        </p:txBody>
      </p:sp>
      <p:sp>
        <p:nvSpPr>
          <p:cNvPr id="4" name="TextBox 4"/>
          <p:cNvSpPr txBox="1"/>
          <p:nvPr/>
        </p:nvSpPr>
        <p:spPr>
          <a:xfrm>
            <a:off x="2371462" y="2452305"/>
            <a:ext cx="4195057" cy="993804"/>
          </a:xfrm>
          <a:prstGeom prst="rect">
            <a:avLst/>
          </a:prstGeom>
        </p:spPr>
        <p:txBody>
          <a:bodyPr lIns="0" tIns="0" rIns="0" bIns="0" rtlCol="0" anchor="t">
            <a:spAutoFit/>
          </a:bodyPr>
          <a:lstStyle/>
          <a:p>
            <a:pPr algn="l">
              <a:lnSpc>
                <a:spcPts val="8160"/>
              </a:lnSpc>
            </a:pPr>
            <a:r>
              <a:rPr lang="en-US" sz="5828">
                <a:solidFill>
                  <a:srgbClr val="F2A900"/>
                </a:solidFill>
                <a:latin typeface="Proxima Nova 2"/>
                <a:ea typeface="Proxima Nova 2"/>
                <a:cs typeface="Proxima Nova 2"/>
                <a:sym typeface="Proxima Nova 2"/>
              </a:rPr>
              <a:t>Purpose # 1</a:t>
            </a:r>
          </a:p>
        </p:txBody>
      </p:sp>
      <p:sp>
        <p:nvSpPr>
          <p:cNvPr id="5" name="TextBox 5"/>
          <p:cNvSpPr txBox="1"/>
          <p:nvPr/>
        </p:nvSpPr>
        <p:spPr>
          <a:xfrm>
            <a:off x="7201583" y="2380963"/>
            <a:ext cx="9025789" cy="1249622"/>
          </a:xfrm>
          <a:prstGeom prst="rect">
            <a:avLst/>
          </a:prstGeom>
        </p:spPr>
        <p:txBody>
          <a:bodyPr lIns="0" tIns="0" rIns="0" bIns="0" rtlCol="0" anchor="t">
            <a:spAutoFit/>
          </a:bodyPr>
          <a:lstStyle/>
          <a:p>
            <a:pPr algn="l">
              <a:lnSpc>
                <a:spcPts val="5099"/>
              </a:lnSpc>
            </a:pPr>
            <a:r>
              <a:rPr lang="en-US" sz="3640" spc="71">
                <a:solidFill>
                  <a:srgbClr val="F2A900"/>
                </a:solidFill>
                <a:latin typeface="Proxima Nova 5"/>
                <a:ea typeface="Proxima Nova 5"/>
                <a:cs typeface="Proxima Nova 5"/>
                <a:sym typeface="Proxima Nova 5"/>
              </a:rPr>
              <a:t>Introduce you to the Offices of the New York State Inspector General Lucy Lang.</a:t>
            </a:r>
          </a:p>
        </p:txBody>
      </p:sp>
      <p:sp>
        <p:nvSpPr>
          <p:cNvPr id="6" name="TextBox 6"/>
          <p:cNvSpPr txBox="1"/>
          <p:nvPr/>
        </p:nvSpPr>
        <p:spPr>
          <a:xfrm>
            <a:off x="2371462" y="4909493"/>
            <a:ext cx="4195057" cy="993804"/>
          </a:xfrm>
          <a:prstGeom prst="rect">
            <a:avLst/>
          </a:prstGeom>
        </p:spPr>
        <p:txBody>
          <a:bodyPr lIns="0" tIns="0" rIns="0" bIns="0" rtlCol="0" anchor="t">
            <a:spAutoFit/>
          </a:bodyPr>
          <a:lstStyle/>
          <a:p>
            <a:pPr algn="l">
              <a:lnSpc>
                <a:spcPts val="8160"/>
              </a:lnSpc>
            </a:pPr>
            <a:r>
              <a:rPr lang="en-US" sz="5828">
                <a:solidFill>
                  <a:srgbClr val="F2A900"/>
                </a:solidFill>
                <a:latin typeface="Proxima Nova 2"/>
                <a:ea typeface="Proxima Nova 2"/>
                <a:cs typeface="Proxima Nova 2"/>
                <a:sym typeface="Proxima Nova 2"/>
              </a:rPr>
              <a:t>Purpose # 2</a:t>
            </a:r>
          </a:p>
        </p:txBody>
      </p:sp>
      <p:sp>
        <p:nvSpPr>
          <p:cNvPr id="7" name="TextBox 7"/>
          <p:cNvSpPr txBox="1"/>
          <p:nvPr/>
        </p:nvSpPr>
        <p:spPr>
          <a:xfrm>
            <a:off x="7201582" y="4782057"/>
            <a:ext cx="9025789" cy="1248675"/>
          </a:xfrm>
          <a:prstGeom prst="rect">
            <a:avLst/>
          </a:prstGeom>
        </p:spPr>
        <p:txBody>
          <a:bodyPr lIns="0" tIns="0" rIns="0" bIns="0" rtlCol="0" anchor="t">
            <a:spAutoFit/>
          </a:bodyPr>
          <a:lstStyle/>
          <a:p>
            <a:pPr algn="l">
              <a:lnSpc>
                <a:spcPts val="5099"/>
              </a:lnSpc>
            </a:pPr>
            <a:r>
              <a:rPr lang="en-US" sz="3640" spc="71" dirty="0">
                <a:solidFill>
                  <a:srgbClr val="F2A900"/>
                </a:solidFill>
                <a:latin typeface="Proxima Nova 5"/>
                <a:ea typeface="Proxima Nova 5"/>
                <a:cs typeface="Proxima Nova 5"/>
                <a:sym typeface="Proxima Nova 5"/>
              </a:rPr>
              <a:t>Discuss the foundational concepts of internal controls. </a:t>
            </a:r>
          </a:p>
        </p:txBody>
      </p:sp>
      <p:sp>
        <p:nvSpPr>
          <p:cNvPr id="8" name="TextBox 8"/>
          <p:cNvSpPr txBox="1"/>
          <p:nvPr/>
        </p:nvSpPr>
        <p:spPr>
          <a:xfrm>
            <a:off x="2371462" y="7153630"/>
            <a:ext cx="4195057" cy="993804"/>
          </a:xfrm>
          <a:prstGeom prst="rect">
            <a:avLst/>
          </a:prstGeom>
        </p:spPr>
        <p:txBody>
          <a:bodyPr lIns="0" tIns="0" rIns="0" bIns="0" rtlCol="0" anchor="t">
            <a:spAutoFit/>
          </a:bodyPr>
          <a:lstStyle/>
          <a:p>
            <a:pPr algn="l">
              <a:lnSpc>
                <a:spcPts val="8160"/>
              </a:lnSpc>
            </a:pPr>
            <a:r>
              <a:rPr lang="en-US" sz="5828">
                <a:solidFill>
                  <a:srgbClr val="F2A900"/>
                </a:solidFill>
                <a:latin typeface="Proxima Nova 2"/>
                <a:ea typeface="Proxima Nova 2"/>
                <a:cs typeface="Proxima Nova 2"/>
                <a:sym typeface="Proxima Nova 2"/>
              </a:rPr>
              <a:t>Purpose # 3</a:t>
            </a:r>
          </a:p>
        </p:txBody>
      </p:sp>
      <p:sp>
        <p:nvSpPr>
          <p:cNvPr id="9" name="TextBox 9"/>
          <p:cNvSpPr txBox="1"/>
          <p:nvPr/>
        </p:nvSpPr>
        <p:spPr>
          <a:xfrm>
            <a:off x="7166738" y="7101107"/>
            <a:ext cx="10283451" cy="1249622"/>
          </a:xfrm>
          <a:prstGeom prst="rect">
            <a:avLst/>
          </a:prstGeom>
        </p:spPr>
        <p:txBody>
          <a:bodyPr lIns="0" tIns="0" rIns="0" bIns="0" rtlCol="0" anchor="t">
            <a:spAutoFit/>
          </a:bodyPr>
          <a:lstStyle/>
          <a:p>
            <a:pPr algn="l">
              <a:lnSpc>
                <a:spcPts val="5099"/>
              </a:lnSpc>
            </a:pPr>
            <a:r>
              <a:rPr lang="en-US" sz="3640" spc="71">
                <a:solidFill>
                  <a:srgbClr val="F2A900"/>
                </a:solidFill>
                <a:latin typeface="Proxima Nova 5"/>
                <a:ea typeface="Proxima Nova 5"/>
                <a:cs typeface="Proxima Nova 5"/>
                <a:sym typeface="Proxima Nova 5"/>
              </a:rPr>
              <a:t>Review OIG workers’ compensation fraud case examples that have internal control implications. </a:t>
            </a:r>
          </a:p>
        </p:txBody>
      </p:sp>
      <p:sp>
        <p:nvSpPr>
          <p:cNvPr id="10" name="Freeform 10"/>
          <p:cNvSpPr/>
          <p:nvPr/>
        </p:nvSpPr>
        <p:spPr>
          <a:xfrm>
            <a:off x="2301824" y="4182687"/>
            <a:ext cx="14857949" cy="74431"/>
          </a:xfrm>
          <a:custGeom>
            <a:avLst/>
            <a:gdLst/>
            <a:ahLst/>
            <a:cxnLst/>
            <a:rect l="l" t="t" r="r" b="b"/>
            <a:pathLst>
              <a:path w="14857949" h="74431">
                <a:moveTo>
                  <a:pt x="0" y="0"/>
                </a:moveTo>
                <a:lnTo>
                  <a:pt x="14857950" y="0"/>
                </a:lnTo>
                <a:lnTo>
                  <a:pt x="14857950" y="74431"/>
                </a:lnTo>
                <a:lnTo>
                  <a:pt x="0" y="744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2336668" y="6773779"/>
            <a:ext cx="14922632" cy="74755"/>
          </a:xfrm>
          <a:custGeom>
            <a:avLst/>
            <a:gdLst/>
            <a:ahLst/>
            <a:cxnLst/>
            <a:rect l="l" t="t" r="r" b="b"/>
            <a:pathLst>
              <a:path w="14922632" h="74755">
                <a:moveTo>
                  <a:pt x="0" y="0"/>
                </a:moveTo>
                <a:lnTo>
                  <a:pt x="14922632" y="0"/>
                </a:lnTo>
                <a:lnTo>
                  <a:pt x="14922632" y="74755"/>
                </a:lnTo>
                <a:lnTo>
                  <a:pt x="0" y="747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B7F95"/>
        </a:solidFill>
        <a:effectLst/>
      </p:bgPr>
    </p:bg>
    <p:spTree>
      <p:nvGrpSpPr>
        <p:cNvPr id="1" name=""/>
        <p:cNvGrpSpPr/>
        <p:nvPr/>
      </p:nvGrpSpPr>
      <p:grpSpPr>
        <a:xfrm>
          <a:off x="0" y="0"/>
          <a:ext cx="0" cy="0"/>
          <a:chOff x="0" y="0"/>
          <a:chExt cx="0" cy="0"/>
        </a:xfrm>
      </p:grpSpPr>
      <p:grpSp>
        <p:nvGrpSpPr>
          <p:cNvPr id="2" name="Group 2"/>
          <p:cNvGrpSpPr/>
          <p:nvPr/>
        </p:nvGrpSpPr>
        <p:grpSpPr>
          <a:xfrm>
            <a:off x="0" y="9075865"/>
            <a:ext cx="18288000" cy="1211135"/>
            <a:chOff x="0" y="0"/>
            <a:chExt cx="4816593" cy="318982"/>
          </a:xfrm>
        </p:grpSpPr>
        <p:sp>
          <p:nvSpPr>
            <p:cNvPr id="3" name="Freeform 3"/>
            <p:cNvSpPr/>
            <p:nvPr/>
          </p:nvSpPr>
          <p:spPr>
            <a:xfrm>
              <a:off x="0" y="0"/>
              <a:ext cx="4816592" cy="318982"/>
            </a:xfrm>
            <a:custGeom>
              <a:avLst/>
              <a:gdLst/>
              <a:ahLst/>
              <a:cxnLst/>
              <a:rect l="l" t="t" r="r" b="b"/>
              <a:pathLst>
                <a:path w="4816592" h="318982">
                  <a:moveTo>
                    <a:pt x="0" y="0"/>
                  </a:moveTo>
                  <a:lnTo>
                    <a:pt x="4816592" y="0"/>
                  </a:lnTo>
                  <a:lnTo>
                    <a:pt x="4816592" y="318982"/>
                  </a:lnTo>
                  <a:lnTo>
                    <a:pt x="0" y="318982"/>
                  </a:lnTo>
                  <a:close/>
                </a:path>
              </a:pathLst>
            </a:custGeom>
            <a:solidFill>
              <a:srgbClr val="154973"/>
            </a:solidFill>
          </p:spPr>
          <p:txBody>
            <a:bodyPr/>
            <a:lstStyle/>
            <a:p>
              <a:endParaRPr lang="en-US"/>
            </a:p>
          </p:txBody>
        </p:sp>
        <p:sp>
          <p:nvSpPr>
            <p:cNvPr id="4" name="TextBox 4"/>
            <p:cNvSpPr txBox="1"/>
            <p:nvPr/>
          </p:nvSpPr>
          <p:spPr>
            <a:xfrm>
              <a:off x="0" y="-47625"/>
              <a:ext cx="4816593" cy="366607"/>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819745" y="9154250"/>
            <a:ext cx="3011609" cy="1359164"/>
          </a:xfrm>
          <a:custGeom>
            <a:avLst/>
            <a:gdLst/>
            <a:ahLst/>
            <a:cxnLst/>
            <a:rect l="l" t="t" r="r" b="b"/>
            <a:pathLst>
              <a:path w="3011609" h="1359164">
                <a:moveTo>
                  <a:pt x="0" y="0"/>
                </a:moveTo>
                <a:lnTo>
                  <a:pt x="3011609" y="0"/>
                </a:lnTo>
                <a:lnTo>
                  <a:pt x="3011609" y="1359165"/>
                </a:lnTo>
                <a:lnTo>
                  <a:pt x="0" y="1359165"/>
                </a:lnTo>
                <a:lnTo>
                  <a:pt x="0" y="0"/>
                </a:lnTo>
                <a:close/>
              </a:path>
            </a:pathLst>
          </a:custGeom>
          <a:blipFill>
            <a:blip r:embed="rId3"/>
            <a:stretch>
              <a:fillRect t="-5394" b="-5394"/>
            </a:stretch>
          </a:blipFill>
        </p:spPr>
        <p:txBody>
          <a:bodyPr/>
          <a:lstStyle/>
          <a:p>
            <a:endParaRPr lang="en-US"/>
          </a:p>
        </p:txBody>
      </p:sp>
      <p:pic>
        <p:nvPicPr>
          <p:cNvPr id="6" name="Picture 6"/>
          <p:cNvPicPr>
            <a:picLocks noChangeAspect="1"/>
          </p:cNvPicPr>
          <p:nvPr/>
        </p:nvPicPr>
        <p:blipFill>
          <a:blip r:embed="rId4"/>
          <a:stretch>
            <a:fillRect/>
          </a:stretch>
        </p:blipFill>
        <p:spPr>
          <a:xfrm>
            <a:off x="786220" y="197612"/>
            <a:ext cx="16554619" cy="10035063"/>
          </a:xfrm>
          <a:prstGeom prst="rect">
            <a:avLst/>
          </a:prstGeom>
        </p:spPr>
      </p:pic>
      <p:grpSp>
        <p:nvGrpSpPr>
          <p:cNvPr id="7" name="Group 7"/>
          <p:cNvGrpSpPr/>
          <p:nvPr/>
        </p:nvGrpSpPr>
        <p:grpSpPr>
          <a:xfrm>
            <a:off x="5973850" y="440531"/>
            <a:ext cx="6340299" cy="1136634"/>
            <a:chOff x="0" y="0"/>
            <a:chExt cx="8453732" cy="1515511"/>
          </a:xfrm>
        </p:grpSpPr>
        <p:sp>
          <p:nvSpPr>
            <p:cNvPr id="8" name="Freeform 8"/>
            <p:cNvSpPr/>
            <p:nvPr/>
          </p:nvSpPr>
          <p:spPr>
            <a:xfrm>
              <a:off x="0" y="0"/>
              <a:ext cx="8453732" cy="1515511"/>
            </a:xfrm>
            <a:custGeom>
              <a:avLst/>
              <a:gdLst/>
              <a:ahLst/>
              <a:cxnLst/>
              <a:rect l="l" t="t" r="r" b="b"/>
              <a:pathLst>
                <a:path w="8453732" h="1515511">
                  <a:moveTo>
                    <a:pt x="0" y="0"/>
                  </a:moveTo>
                  <a:lnTo>
                    <a:pt x="8453732" y="0"/>
                  </a:lnTo>
                  <a:lnTo>
                    <a:pt x="8453732" y="1515511"/>
                  </a:lnTo>
                  <a:lnTo>
                    <a:pt x="0" y="1515511"/>
                  </a:lnTo>
                  <a:lnTo>
                    <a:pt x="0" y="0"/>
                  </a:lnTo>
                  <a:close/>
                </a:path>
              </a:pathLst>
            </a:custGeom>
            <a:blipFill>
              <a:blip r:embed="rId5">
                <a:extLst>
                  <a:ext uri="{96DAC541-7B7A-43D3-8B79-37D633B846F1}">
                    <asvg:svgBlip xmlns:asvg="http://schemas.microsoft.com/office/drawing/2016/SVG/main" r:embed="rId6"/>
                  </a:ext>
                </a:extLst>
              </a:blip>
              <a:stretch>
                <a:fillRect t="-29139" b="-29139"/>
              </a:stretch>
            </a:blipFill>
          </p:spPr>
          <p:txBody>
            <a:bodyPr/>
            <a:lstStyle/>
            <a:p>
              <a:endParaRPr lang="en-US"/>
            </a:p>
          </p:txBody>
        </p:sp>
        <p:sp>
          <p:nvSpPr>
            <p:cNvPr id="9" name="TextBox 9"/>
            <p:cNvSpPr txBox="1"/>
            <p:nvPr/>
          </p:nvSpPr>
          <p:spPr>
            <a:xfrm>
              <a:off x="1173525" y="203981"/>
              <a:ext cx="6106683" cy="1073371"/>
            </a:xfrm>
            <a:prstGeom prst="rect">
              <a:avLst/>
            </a:prstGeom>
          </p:spPr>
          <p:txBody>
            <a:bodyPr lIns="0" tIns="0" rIns="0" bIns="0" rtlCol="0" anchor="t">
              <a:spAutoFit/>
            </a:bodyPr>
            <a:lstStyle/>
            <a:p>
              <a:pPr algn="ctr">
                <a:lnSpc>
                  <a:spcPts val="3614"/>
                </a:lnSpc>
              </a:pPr>
              <a:r>
                <a:rPr lang="en-US" sz="2581" dirty="0">
                  <a:solidFill>
                    <a:srgbClr val="002D72"/>
                  </a:solidFill>
                  <a:latin typeface="Proxima Nova 2"/>
                  <a:ea typeface="Proxima Nova 2"/>
                  <a:cs typeface="Proxima Nova 2"/>
                  <a:sym typeface="Proxima Nova 2"/>
                </a:rPr>
                <a:t>TOP 5 COMPLAINT SOURCES </a:t>
              </a:r>
            </a:p>
            <a:p>
              <a:pPr algn="ctr">
                <a:lnSpc>
                  <a:spcPts val="2752"/>
                </a:lnSpc>
              </a:pPr>
              <a:r>
                <a:rPr lang="en-US" sz="1966" dirty="0">
                  <a:solidFill>
                    <a:srgbClr val="002D72"/>
                  </a:solidFill>
                  <a:latin typeface="Proxima Nova 8"/>
                  <a:ea typeface="Proxima Nova 8"/>
                  <a:cs typeface="Proxima Nova 8"/>
                  <a:sym typeface="Proxima Nova 8"/>
                </a:rPr>
                <a:t>A YEAR-TO-YEAR COMPARISON</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B7F95"/>
        </a:solidFill>
        <a:effectLst/>
      </p:bgPr>
    </p:bg>
    <p:spTree>
      <p:nvGrpSpPr>
        <p:cNvPr id="1" name=""/>
        <p:cNvGrpSpPr/>
        <p:nvPr/>
      </p:nvGrpSpPr>
      <p:grpSpPr>
        <a:xfrm>
          <a:off x="0" y="0"/>
          <a:ext cx="0" cy="0"/>
          <a:chOff x="0" y="0"/>
          <a:chExt cx="0" cy="0"/>
        </a:xfrm>
      </p:grpSpPr>
      <p:grpSp>
        <p:nvGrpSpPr>
          <p:cNvPr id="2" name="Group 2"/>
          <p:cNvGrpSpPr/>
          <p:nvPr/>
        </p:nvGrpSpPr>
        <p:grpSpPr>
          <a:xfrm>
            <a:off x="0" y="9075865"/>
            <a:ext cx="18288000" cy="1211135"/>
            <a:chOff x="0" y="0"/>
            <a:chExt cx="4816593" cy="318982"/>
          </a:xfrm>
        </p:grpSpPr>
        <p:sp>
          <p:nvSpPr>
            <p:cNvPr id="3" name="Freeform 3"/>
            <p:cNvSpPr/>
            <p:nvPr/>
          </p:nvSpPr>
          <p:spPr>
            <a:xfrm>
              <a:off x="0" y="0"/>
              <a:ext cx="4816592" cy="318982"/>
            </a:xfrm>
            <a:custGeom>
              <a:avLst/>
              <a:gdLst/>
              <a:ahLst/>
              <a:cxnLst/>
              <a:rect l="l" t="t" r="r" b="b"/>
              <a:pathLst>
                <a:path w="4816592" h="318982">
                  <a:moveTo>
                    <a:pt x="0" y="0"/>
                  </a:moveTo>
                  <a:lnTo>
                    <a:pt x="4816592" y="0"/>
                  </a:lnTo>
                  <a:lnTo>
                    <a:pt x="4816592" y="318982"/>
                  </a:lnTo>
                  <a:lnTo>
                    <a:pt x="0" y="318982"/>
                  </a:lnTo>
                  <a:close/>
                </a:path>
              </a:pathLst>
            </a:custGeom>
            <a:solidFill>
              <a:srgbClr val="154973"/>
            </a:solidFill>
          </p:spPr>
          <p:txBody>
            <a:bodyPr/>
            <a:lstStyle/>
            <a:p>
              <a:endParaRPr lang="en-US"/>
            </a:p>
          </p:txBody>
        </p:sp>
        <p:sp>
          <p:nvSpPr>
            <p:cNvPr id="4" name="TextBox 4"/>
            <p:cNvSpPr txBox="1"/>
            <p:nvPr/>
          </p:nvSpPr>
          <p:spPr>
            <a:xfrm>
              <a:off x="0" y="-47625"/>
              <a:ext cx="4816593" cy="366607"/>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819745" y="9154250"/>
            <a:ext cx="3011609" cy="1359164"/>
          </a:xfrm>
          <a:custGeom>
            <a:avLst/>
            <a:gdLst/>
            <a:ahLst/>
            <a:cxnLst/>
            <a:rect l="l" t="t" r="r" b="b"/>
            <a:pathLst>
              <a:path w="3011609" h="1359164">
                <a:moveTo>
                  <a:pt x="0" y="0"/>
                </a:moveTo>
                <a:lnTo>
                  <a:pt x="3011609" y="0"/>
                </a:lnTo>
                <a:lnTo>
                  <a:pt x="3011609" y="1359165"/>
                </a:lnTo>
                <a:lnTo>
                  <a:pt x="0" y="1359165"/>
                </a:lnTo>
                <a:lnTo>
                  <a:pt x="0" y="0"/>
                </a:lnTo>
                <a:close/>
              </a:path>
            </a:pathLst>
          </a:custGeom>
          <a:blipFill>
            <a:blip r:embed="rId3"/>
            <a:stretch>
              <a:fillRect t="-5394" b="-5394"/>
            </a:stretch>
          </a:blipFill>
        </p:spPr>
        <p:txBody>
          <a:bodyPr/>
          <a:lstStyle/>
          <a:p>
            <a:endParaRPr lang="en-US"/>
          </a:p>
        </p:txBody>
      </p:sp>
      <p:grpSp>
        <p:nvGrpSpPr>
          <p:cNvPr id="6" name="Group 6"/>
          <p:cNvGrpSpPr/>
          <p:nvPr/>
        </p:nvGrpSpPr>
        <p:grpSpPr>
          <a:xfrm>
            <a:off x="1028700" y="490899"/>
            <a:ext cx="8919941" cy="1799742"/>
            <a:chOff x="0" y="0"/>
            <a:chExt cx="11893255" cy="2399655"/>
          </a:xfrm>
        </p:grpSpPr>
        <p:sp>
          <p:nvSpPr>
            <p:cNvPr id="7" name="AutoShape 7"/>
            <p:cNvSpPr/>
            <p:nvPr/>
          </p:nvSpPr>
          <p:spPr>
            <a:xfrm>
              <a:off x="0" y="0"/>
              <a:ext cx="11893255" cy="2399655"/>
            </a:xfrm>
            <a:prstGeom prst="rect">
              <a:avLst/>
            </a:prstGeom>
            <a:solidFill>
              <a:srgbClr val="142F62"/>
            </a:solidFill>
          </p:spPr>
          <p:txBody>
            <a:bodyPr/>
            <a:lstStyle/>
            <a:p>
              <a:endParaRPr lang="en-US"/>
            </a:p>
          </p:txBody>
        </p:sp>
        <p:sp>
          <p:nvSpPr>
            <p:cNvPr id="8" name="TextBox 8"/>
            <p:cNvSpPr txBox="1"/>
            <p:nvPr/>
          </p:nvSpPr>
          <p:spPr>
            <a:xfrm>
              <a:off x="615971" y="461864"/>
              <a:ext cx="3789146" cy="1557022"/>
            </a:xfrm>
            <a:prstGeom prst="rect">
              <a:avLst/>
            </a:prstGeom>
          </p:spPr>
          <p:txBody>
            <a:bodyPr lIns="0" tIns="0" rIns="0" bIns="0" rtlCol="0" anchor="t">
              <a:spAutoFit/>
            </a:bodyPr>
            <a:lstStyle/>
            <a:p>
              <a:pPr algn="ctr">
                <a:lnSpc>
                  <a:spcPts val="9849"/>
                </a:lnSpc>
                <a:spcBef>
                  <a:spcPct val="0"/>
                </a:spcBef>
              </a:pPr>
              <a:r>
                <a:rPr lang="en-US" sz="7035">
                  <a:solidFill>
                    <a:srgbClr val="F2A900"/>
                  </a:solidFill>
                  <a:latin typeface="Poppins Bold"/>
                  <a:ea typeface="Poppins Bold"/>
                  <a:cs typeface="Poppins Bold"/>
                  <a:sym typeface="Poppins Bold"/>
                </a:rPr>
                <a:t>12,705</a:t>
              </a:r>
            </a:p>
          </p:txBody>
        </p:sp>
        <p:sp>
          <p:nvSpPr>
            <p:cNvPr id="9" name="TextBox 9"/>
            <p:cNvSpPr txBox="1"/>
            <p:nvPr/>
          </p:nvSpPr>
          <p:spPr>
            <a:xfrm>
              <a:off x="4841655" y="815025"/>
              <a:ext cx="6531128" cy="760080"/>
            </a:xfrm>
            <a:prstGeom prst="rect">
              <a:avLst/>
            </a:prstGeom>
          </p:spPr>
          <p:txBody>
            <a:bodyPr lIns="0" tIns="0" rIns="0" bIns="0" rtlCol="0" anchor="t">
              <a:spAutoFit/>
            </a:bodyPr>
            <a:lstStyle/>
            <a:p>
              <a:pPr algn="ctr">
                <a:lnSpc>
                  <a:spcPts val="2223"/>
                </a:lnSpc>
              </a:pPr>
              <a:r>
                <a:rPr lang="en-US" sz="1853">
                  <a:solidFill>
                    <a:srgbClr val="FFFFFF"/>
                  </a:solidFill>
                  <a:latin typeface="Poppins Bold"/>
                  <a:ea typeface="Poppins Bold"/>
                  <a:cs typeface="Poppins Bold"/>
                  <a:sym typeface="Poppins Bold"/>
                </a:rPr>
                <a:t>Total number of complaints received</a:t>
              </a:r>
            </a:p>
            <a:p>
              <a:pPr algn="ctr">
                <a:lnSpc>
                  <a:spcPts val="2223"/>
                </a:lnSpc>
              </a:pPr>
              <a:r>
                <a:rPr lang="en-US" sz="1853">
                  <a:solidFill>
                    <a:srgbClr val="FFFFFF"/>
                  </a:solidFill>
                  <a:latin typeface="Poppins Bold"/>
                  <a:ea typeface="Poppins Bold"/>
                  <a:cs typeface="Poppins Bold"/>
                  <a:sym typeface="Poppins Bold"/>
                </a:rPr>
                <a:t>by OIG between 2022 &amp; 2023. </a:t>
              </a:r>
            </a:p>
          </p:txBody>
        </p:sp>
      </p:grpSp>
      <p:graphicFrame>
        <p:nvGraphicFramePr>
          <p:cNvPr id="10" name="Table 10"/>
          <p:cNvGraphicFramePr>
            <a:graphicFrameLocks noGrp="1"/>
          </p:cNvGraphicFramePr>
          <p:nvPr/>
        </p:nvGraphicFramePr>
        <p:xfrm>
          <a:off x="10966568" y="891895"/>
          <a:ext cx="5772628" cy="7805467"/>
        </p:xfrm>
        <a:graphic>
          <a:graphicData uri="http://schemas.openxmlformats.org/drawingml/2006/table">
            <a:tbl>
              <a:tblPr/>
              <a:tblGrid>
                <a:gridCol w="2594602">
                  <a:extLst>
                    <a:ext uri="{9D8B030D-6E8A-4147-A177-3AD203B41FA5}">
                      <a16:colId xmlns:a16="http://schemas.microsoft.com/office/drawing/2014/main" val="20000"/>
                    </a:ext>
                  </a:extLst>
                </a:gridCol>
                <a:gridCol w="1059342">
                  <a:extLst>
                    <a:ext uri="{9D8B030D-6E8A-4147-A177-3AD203B41FA5}">
                      <a16:colId xmlns:a16="http://schemas.microsoft.com/office/drawing/2014/main" val="20001"/>
                    </a:ext>
                  </a:extLst>
                </a:gridCol>
                <a:gridCol w="1059342">
                  <a:extLst>
                    <a:ext uri="{9D8B030D-6E8A-4147-A177-3AD203B41FA5}">
                      <a16:colId xmlns:a16="http://schemas.microsoft.com/office/drawing/2014/main" val="20002"/>
                    </a:ext>
                  </a:extLst>
                </a:gridCol>
                <a:gridCol w="1059342">
                  <a:extLst>
                    <a:ext uri="{9D8B030D-6E8A-4147-A177-3AD203B41FA5}">
                      <a16:colId xmlns:a16="http://schemas.microsoft.com/office/drawing/2014/main" val="20003"/>
                    </a:ext>
                  </a:extLst>
                </a:gridCol>
              </a:tblGrid>
              <a:tr h="601968">
                <a:tc>
                  <a:txBody>
                    <a:bodyPr/>
                    <a:lstStyle/>
                    <a:p>
                      <a:pPr algn="l">
                        <a:lnSpc>
                          <a:spcPts val="1672"/>
                        </a:lnSpc>
                        <a:defRPr/>
                      </a:pPr>
                      <a:r>
                        <a:rPr lang="en-US" sz="1194" spc="23">
                          <a:solidFill>
                            <a:srgbClr val="002D72">
                              <a:alpha val="80784"/>
                            </a:srgbClr>
                          </a:solidFill>
                          <a:latin typeface="Proxima Nova 2"/>
                          <a:ea typeface="Proxima Nova 2"/>
                          <a:cs typeface="Proxima Nova 2"/>
                          <a:sym typeface="Proxima Nova 2"/>
                        </a:rPr>
                        <a:t>Agency</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7A99AC">
                        <a:alpha val="80784"/>
                      </a:srgbClr>
                    </a:solidFill>
                  </a:tcPr>
                </a:tc>
                <a:tc>
                  <a:txBody>
                    <a:bodyPr/>
                    <a:lstStyle/>
                    <a:p>
                      <a:pPr algn="ctr">
                        <a:lnSpc>
                          <a:spcPts val="1672"/>
                        </a:lnSpc>
                        <a:defRPr/>
                      </a:pPr>
                      <a:r>
                        <a:rPr lang="en-US" sz="1194" spc="23">
                          <a:solidFill>
                            <a:srgbClr val="002D72">
                              <a:alpha val="80784"/>
                            </a:srgbClr>
                          </a:solidFill>
                          <a:latin typeface="Proxima Nova 2"/>
                          <a:ea typeface="Proxima Nova 2"/>
                          <a:cs typeface="Proxima Nova 2"/>
                          <a:sym typeface="Proxima Nova 2"/>
                        </a:rPr>
                        <a:t>2022</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7A99AC">
                        <a:alpha val="80784"/>
                      </a:srgbClr>
                    </a:solidFill>
                  </a:tcPr>
                </a:tc>
                <a:tc>
                  <a:txBody>
                    <a:bodyPr/>
                    <a:lstStyle/>
                    <a:p>
                      <a:pPr algn="ctr">
                        <a:lnSpc>
                          <a:spcPts val="1672"/>
                        </a:lnSpc>
                        <a:defRPr/>
                      </a:pPr>
                      <a:r>
                        <a:rPr lang="en-US" sz="1194" spc="23">
                          <a:solidFill>
                            <a:srgbClr val="002D72">
                              <a:alpha val="80784"/>
                            </a:srgbClr>
                          </a:solidFill>
                          <a:latin typeface="Proxima Nova 2"/>
                          <a:ea typeface="Proxima Nova 2"/>
                          <a:cs typeface="Proxima Nova 2"/>
                          <a:sym typeface="Proxima Nova 2"/>
                        </a:rPr>
                        <a:t>2023</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7A99AC">
                        <a:alpha val="80784"/>
                      </a:srgbClr>
                    </a:solidFill>
                  </a:tcPr>
                </a:tc>
                <a:tc>
                  <a:txBody>
                    <a:bodyPr/>
                    <a:lstStyle/>
                    <a:p>
                      <a:pPr algn="ctr">
                        <a:lnSpc>
                          <a:spcPts val="1672"/>
                        </a:lnSpc>
                        <a:defRPr/>
                      </a:pPr>
                      <a:r>
                        <a:rPr lang="en-US" sz="1194" spc="23">
                          <a:solidFill>
                            <a:srgbClr val="002D72">
                              <a:alpha val="80784"/>
                            </a:srgbClr>
                          </a:solidFill>
                          <a:latin typeface="Proxima Nova 2"/>
                          <a:ea typeface="Proxima Nova 2"/>
                          <a:cs typeface="Proxima Nova 2"/>
                          <a:sym typeface="Proxima Nova 2"/>
                        </a:rPr>
                        <a:t>YOY Change</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7A99AC">
                        <a:alpha val="80784"/>
                      </a:srgbClr>
                    </a:solidFill>
                  </a:tcPr>
                </a:tc>
                <a:extLst>
                  <a:ext uri="{0D108BD9-81ED-4DB2-BD59-A6C34878D82A}">
                    <a16:rowId xmlns:a16="http://schemas.microsoft.com/office/drawing/2014/main" val="10000"/>
                  </a:ext>
                </a:extLst>
              </a:tr>
              <a:tr h="601968">
                <a:tc>
                  <a:txBody>
                    <a:bodyPr/>
                    <a:lstStyle/>
                    <a:p>
                      <a:pPr algn="l">
                        <a:lnSpc>
                          <a:spcPts val="1672"/>
                        </a:lnSpc>
                        <a:defRPr/>
                      </a:pPr>
                      <a:r>
                        <a:rPr lang="en-US" sz="1194" spc="23">
                          <a:solidFill>
                            <a:srgbClr val="002D72">
                              <a:alpha val="80784"/>
                            </a:srgbClr>
                          </a:solidFill>
                          <a:latin typeface="Proxima Nova 8"/>
                          <a:ea typeface="Proxima Nova 8"/>
                          <a:cs typeface="Proxima Nova 8"/>
                          <a:sym typeface="Proxima Nova 8"/>
                        </a:rPr>
                        <a:t>Workers’ Compensation Fraud</a:t>
                      </a:r>
                      <a:endParaRPr lang="en-US" sz="1100"/>
                    </a:p>
                    <a:p>
                      <a:pPr algn="l">
                        <a:lnSpc>
                          <a:spcPts val="1672"/>
                        </a:lnSpc>
                      </a:pPr>
                      <a:r>
                        <a:rPr lang="en-US" sz="1194" spc="23">
                          <a:solidFill>
                            <a:srgbClr val="002D72">
                              <a:alpha val="80784"/>
                            </a:srgbClr>
                          </a:solidFill>
                          <a:latin typeface="Proxima Nova 8"/>
                          <a:ea typeface="Proxima Nova 8"/>
                          <a:cs typeface="Proxima Nova 8"/>
                          <a:sym typeface="Proxima Nova 8"/>
                        </a:rPr>
                        <a:t>Inspector General</a:t>
                      </a:r>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B7C9D3">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1455</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1759</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BF63">
                              <a:alpha val="80784"/>
                            </a:srgbClr>
                          </a:solidFill>
                          <a:latin typeface="Proxima Nova 2"/>
                          <a:ea typeface="Proxima Nova 2"/>
                          <a:cs typeface="Proxima Nova 2"/>
                          <a:sym typeface="Proxima Nova 2"/>
                        </a:rPr>
                        <a:t>+20.89%</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extLst>
                  <a:ext uri="{0D108BD9-81ED-4DB2-BD59-A6C34878D82A}">
                    <a16:rowId xmlns:a16="http://schemas.microsoft.com/office/drawing/2014/main" val="10001"/>
                  </a:ext>
                </a:extLst>
              </a:tr>
              <a:tr h="601968">
                <a:tc>
                  <a:txBody>
                    <a:bodyPr/>
                    <a:lstStyle/>
                    <a:p>
                      <a:pPr algn="l">
                        <a:lnSpc>
                          <a:spcPts val="1672"/>
                        </a:lnSpc>
                        <a:defRPr/>
                      </a:pPr>
                      <a:r>
                        <a:rPr lang="en-US" sz="1194" spc="23">
                          <a:solidFill>
                            <a:srgbClr val="002D72">
                              <a:alpha val="80784"/>
                            </a:srgbClr>
                          </a:solidFill>
                          <a:latin typeface="Proxima Nova 8"/>
                          <a:ea typeface="Proxima Nova 8"/>
                          <a:cs typeface="Proxima Nova 8"/>
                          <a:sym typeface="Proxima Nova 8"/>
                        </a:rPr>
                        <a:t>Department of Corrections &amp; Community Supervision </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B7C9D3">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1507</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1044</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FF3131">
                              <a:alpha val="80784"/>
                            </a:srgbClr>
                          </a:solidFill>
                          <a:latin typeface="Proxima Nova 2"/>
                          <a:ea typeface="Proxima Nova 2"/>
                          <a:cs typeface="Proxima Nova 2"/>
                          <a:sym typeface="Proxima Nova 2"/>
                        </a:rPr>
                        <a:t>-30.72%</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extLst>
                  <a:ext uri="{0D108BD9-81ED-4DB2-BD59-A6C34878D82A}">
                    <a16:rowId xmlns:a16="http://schemas.microsoft.com/office/drawing/2014/main" val="10002"/>
                  </a:ext>
                </a:extLst>
              </a:tr>
              <a:tr h="398361">
                <a:tc>
                  <a:txBody>
                    <a:bodyPr/>
                    <a:lstStyle/>
                    <a:p>
                      <a:pPr algn="l">
                        <a:lnSpc>
                          <a:spcPts val="1672"/>
                        </a:lnSpc>
                        <a:defRPr/>
                      </a:pPr>
                      <a:r>
                        <a:rPr lang="en-US" sz="1194" spc="23">
                          <a:solidFill>
                            <a:srgbClr val="002D72">
                              <a:alpha val="80784"/>
                            </a:srgbClr>
                          </a:solidFill>
                          <a:latin typeface="Proxima Nova 8"/>
                          <a:ea typeface="Proxima Nova 8"/>
                          <a:cs typeface="Proxima Nova 8"/>
                          <a:sym typeface="Proxima Nova 8"/>
                        </a:rPr>
                        <a:t>DSS/Welfare</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B7C9D3">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378</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688</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BF63">
                              <a:alpha val="80784"/>
                            </a:srgbClr>
                          </a:solidFill>
                          <a:latin typeface="Proxima Nova 2"/>
                          <a:ea typeface="Proxima Nova 2"/>
                          <a:cs typeface="Proxima Nova 2"/>
                          <a:sym typeface="Proxima Nova 2"/>
                        </a:rPr>
                        <a:t>+82.01%</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extLst>
                  <a:ext uri="{0D108BD9-81ED-4DB2-BD59-A6C34878D82A}">
                    <a16:rowId xmlns:a16="http://schemas.microsoft.com/office/drawing/2014/main" val="10003"/>
                  </a:ext>
                </a:extLst>
              </a:tr>
              <a:tr h="398361">
                <a:tc>
                  <a:txBody>
                    <a:bodyPr/>
                    <a:lstStyle/>
                    <a:p>
                      <a:pPr algn="l">
                        <a:lnSpc>
                          <a:spcPts val="1672"/>
                        </a:lnSpc>
                        <a:defRPr/>
                      </a:pPr>
                      <a:r>
                        <a:rPr lang="en-US" sz="1194" spc="23">
                          <a:solidFill>
                            <a:srgbClr val="002D72">
                              <a:alpha val="80784"/>
                            </a:srgbClr>
                          </a:solidFill>
                          <a:latin typeface="Proxima Nova 8"/>
                          <a:ea typeface="Proxima Nova 8"/>
                          <a:cs typeface="Proxima Nova 8"/>
                          <a:sym typeface="Proxima Nova 8"/>
                        </a:rPr>
                        <a:t>Gaming</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B7C9D3">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290</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374</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BF63">
                              <a:alpha val="80784"/>
                            </a:srgbClr>
                          </a:solidFill>
                          <a:latin typeface="Proxima Nova 2"/>
                          <a:ea typeface="Proxima Nova 2"/>
                          <a:cs typeface="Proxima Nova 2"/>
                          <a:sym typeface="Proxima Nova 2"/>
                        </a:rPr>
                        <a:t>+28.97%</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extLst>
                  <a:ext uri="{0D108BD9-81ED-4DB2-BD59-A6C34878D82A}">
                    <a16:rowId xmlns:a16="http://schemas.microsoft.com/office/drawing/2014/main" val="10004"/>
                  </a:ext>
                </a:extLst>
              </a:tr>
              <a:tr h="398361">
                <a:tc>
                  <a:txBody>
                    <a:bodyPr/>
                    <a:lstStyle/>
                    <a:p>
                      <a:pPr algn="l">
                        <a:lnSpc>
                          <a:spcPts val="1672"/>
                        </a:lnSpc>
                        <a:defRPr/>
                      </a:pPr>
                      <a:r>
                        <a:rPr lang="en-US" sz="1194" spc="23">
                          <a:solidFill>
                            <a:srgbClr val="002D72">
                              <a:alpha val="80784"/>
                            </a:srgbClr>
                          </a:solidFill>
                          <a:latin typeface="Proxima Nova 8"/>
                          <a:ea typeface="Proxima Nova 8"/>
                          <a:cs typeface="Proxima Nova 8"/>
                          <a:sym typeface="Proxima Nova 8"/>
                        </a:rPr>
                        <a:t>Welfare</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B7C9D3">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314</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335</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BF63">
                              <a:alpha val="80784"/>
                            </a:srgbClr>
                          </a:solidFill>
                          <a:latin typeface="Proxima Nova 2"/>
                          <a:ea typeface="Proxima Nova 2"/>
                          <a:cs typeface="Proxima Nova 2"/>
                          <a:sym typeface="Proxima Nova 2"/>
                        </a:rPr>
                        <a:t>+6.69%</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extLst>
                  <a:ext uri="{0D108BD9-81ED-4DB2-BD59-A6C34878D82A}">
                    <a16:rowId xmlns:a16="http://schemas.microsoft.com/office/drawing/2014/main" val="10005"/>
                  </a:ext>
                </a:extLst>
              </a:tr>
              <a:tr h="601968">
                <a:tc>
                  <a:txBody>
                    <a:bodyPr/>
                    <a:lstStyle/>
                    <a:p>
                      <a:pPr algn="l">
                        <a:lnSpc>
                          <a:spcPts val="1672"/>
                        </a:lnSpc>
                        <a:defRPr/>
                      </a:pPr>
                      <a:r>
                        <a:rPr lang="en-US" sz="1194" spc="23">
                          <a:solidFill>
                            <a:srgbClr val="002D72">
                              <a:alpha val="80784"/>
                            </a:srgbClr>
                          </a:solidFill>
                          <a:latin typeface="Proxima Nova 8"/>
                          <a:ea typeface="Proxima Nova 8"/>
                          <a:cs typeface="Proxima Nova 8"/>
                          <a:sym typeface="Proxima Nova 8"/>
                        </a:rPr>
                        <a:t>Office for People With Developmental Disabilities </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B7C9D3">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66</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97</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BF63">
                              <a:alpha val="80784"/>
                            </a:srgbClr>
                          </a:solidFill>
                          <a:latin typeface="Proxima Nova 2"/>
                          <a:ea typeface="Proxima Nova 2"/>
                          <a:cs typeface="Proxima Nova 2"/>
                          <a:sym typeface="Proxima Nova 2"/>
                        </a:rPr>
                        <a:t>+46.97%</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extLst>
                  <a:ext uri="{0D108BD9-81ED-4DB2-BD59-A6C34878D82A}">
                    <a16:rowId xmlns:a16="http://schemas.microsoft.com/office/drawing/2014/main" val="10006"/>
                  </a:ext>
                </a:extLst>
              </a:tr>
              <a:tr h="398361">
                <a:tc>
                  <a:txBody>
                    <a:bodyPr/>
                    <a:lstStyle/>
                    <a:p>
                      <a:pPr algn="l">
                        <a:lnSpc>
                          <a:spcPts val="1672"/>
                        </a:lnSpc>
                        <a:defRPr/>
                      </a:pPr>
                      <a:r>
                        <a:rPr lang="en-US" sz="1194" spc="23">
                          <a:solidFill>
                            <a:srgbClr val="002D72">
                              <a:alpha val="80784"/>
                            </a:srgbClr>
                          </a:solidFill>
                          <a:latin typeface="Proxima Nova 8"/>
                          <a:ea typeface="Proxima Nova 8"/>
                          <a:cs typeface="Proxima Nova 8"/>
                          <a:sym typeface="Proxima Nova 8"/>
                        </a:rPr>
                        <a:t>New York State Police</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B7C9D3">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47</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87</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BF63">
                              <a:alpha val="80784"/>
                            </a:srgbClr>
                          </a:solidFill>
                          <a:latin typeface="Proxima Nova 2"/>
                          <a:ea typeface="Proxima Nova 2"/>
                          <a:cs typeface="Proxima Nova 2"/>
                          <a:sym typeface="Proxima Nova 2"/>
                        </a:rPr>
                        <a:t>+85.11%</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extLst>
                  <a:ext uri="{0D108BD9-81ED-4DB2-BD59-A6C34878D82A}">
                    <a16:rowId xmlns:a16="http://schemas.microsoft.com/office/drawing/2014/main" val="10007"/>
                  </a:ext>
                </a:extLst>
              </a:tr>
              <a:tr h="398361">
                <a:tc>
                  <a:txBody>
                    <a:bodyPr/>
                    <a:lstStyle/>
                    <a:p>
                      <a:pPr algn="l">
                        <a:lnSpc>
                          <a:spcPts val="1672"/>
                        </a:lnSpc>
                        <a:defRPr/>
                      </a:pPr>
                      <a:r>
                        <a:rPr lang="en-US" sz="1194" spc="23">
                          <a:solidFill>
                            <a:srgbClr val="002D72">
                              <a:alpha val="80784"/>
                            </a:srgbClr>
                          </a:solidFill>
                          <a:latin typeface="Proxima Nova 8"/>
                          <a:ea typeface="Proxima Nova 8"/>
                          <a:cs typeface="Proxima Nova 8"/>
                          <a:sym typeface="Proxima Nova 8"/>
                        </a:rPr>
                        <a:t>Unemployment Insurance Fraud</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B7C9D3">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117</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16</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FF3131">
                              <a:alpha val="80784"/>
                            </a:srgbClr>
                          </a:solidFill>
                          <a:latin typeface="Proxima Nova 2"/>
                          <a:ea typeface="Proxima Nova 2"/>
                          <a:cs typeface="Proxima Nova 2"/>
                          <a:sym typeface="Proxima Nova 2"/>
                        </a:rPr>
                        <a:t>-86.32%</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extLst>
                  <a:ext uri="{0D108BD9-81ED-4DB2-BD59-A6C34878D82A}">
                    <a16:rowId xmlns:a16="http://schemas.microsoft.com/office/drawing/2014/main" val="10008"/>
                  </a:ext>
                </a:extLst>
              </a:tr>
              <a:tr h="398361">
                <a:tc>
                  <a:txBody>
                    <a:bodyPr/>
                    <a:lstStyle/>
                    <a:p>
                      <a:pPr algn="l">
                        <a:lnSpc>
                          <a:spcPts val="1672"/>
                        </a:lnSpc>
                        <a:defRPr/>
                      </a:pPr>
                      <a:r>
                        <a:rPr lang="en-US" sz="1194" spc="23">
                          <a:solidFill>
                            <a:srgbClr val="002D72">
                              <a:alpha val="80784"/>
                            </a:srgbClr>
                          </a:solidFill>
                          <a:latin typeface="Proxima Nova 8"/>
                          <a:ea typeface="Proxima Nova 8"/>
                          <a:cs typeface="Proxima Nova 8"/>
                          <a:sym typeface="Proxima Nova 8"/>
                        </a:rPr>
                        <a:t>City University of New York</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B7C9D3">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72</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41</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FF3131">
                              <a:alpha val="80784"/>
                            </a:srgbClr>
                          </a:solidFill>
                          <a:latin typeface="Proxima Nova 2"/>
                          <a:ea typeface="Proxima Nova 2"/>
                          <a:cs typeface="Proxima Nova 2"/>
                          <a:sym typeface="Proxima Nova 2"/>
                        </a:rPr>
                        <a:t>-43.06%</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extLst>
                  <a:ext uri="{0D108BD9-81ED-4DB2-BD59-A6C34878D82A}">
                    <a16:rowId xmlns:a16="http://schemas.microsoft.com/office/drawing/2014/main" val="10009"/>
                  </a:ext>
                </a:extLst>
              </a:tr>
              <a:tr h="398361">
                <a:tc>
                  <a:txBody>
                    <a:bodyPr/>
                    <a:lstStyle/>
                    <a:p>
                      <a:pPr algn="l">
                        <a:lnSpc>
                          <a:spcPts val="1672"/>
                        </a:lnSpc>
                        <a:defRPr/>
                      </a:pPr>
                      <a:r>
                        <a:rPr lang="en-US" sz="1194" spc="23">
                          <a:solidFill>
                            <a:srgbClr val="002D72">
                              <a:alpha val="80784"/>
                            </a:srgbClr>
                          </a:solidFill>
                          <a:latin typeface="Proxima Nova 8"/>
                          <a:ea typeface="Proxima Nova 8"/>
                          <a:cs typeface="Proxima Nova 8"/>
                          <a:sym typeface="Proxima Nova 8"/>
                        </a:rPr>
                        <a:t>Office of Mental Health</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B7C9D3">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63</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45</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FF3131">
                              <a:alpha val="80784"/>
                            </a:srgbClr>
                          </a:solidFill>
                          <a:latin typeface="Proxima Nova 2"/>
                          <a:ea typeface="Proxima Nova 2"/>
                          <a:cs typeface="Proxima Nova 2"/>
                          <a:sym typeface="Proxima Nova 2"/>
                        </a:rPr>
                        <a:t>-28.57%</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extLst>
                  <a:ext uri="{0D108BD9-81ED-4DB2-BD59-A6C34878D82A}">
                    <a16:rowId xmlns:a16="http://schemas.microsoft.com/office/drawing/2014/main" val="10010"/>
                  </a:ext>
                </a:extLst>
              </a:tr>
              <a:tr h="398361">
                <a:tc>
                  <a:txBody>
                    <a:bodyPr/>
                    <a:lstStyle/>
                    <a:p>
                      <a:pPr algn="l">
                        <a:lnSpc>
                          <a:spcPts val="1672"/>
                        </a:lnSpc>
                        <a:defRPr/>
                      </a:pPr>
                      <a:r>
                        <a:rPr lang="en-US" sz="1194" spc="23">
                          <a:solidFill>
                            <a:srgbClr val="002D72">
                              <a:alpha val="80784"/>
                            </a:srgbClr>
                          </a:solidFill>
                          <a:latin typeface="Proxima Nova 8"/>
                          <a:ea typeface="Proxima Nova 8"/>
                          <a:cs typeface="Proxima Nova 8"/>
                          <a:sym typeface="Proxima Nova 8"/>
                        </a:rPr>
                        <a:t>Department of Motor Vehicles</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B7C9D3">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49</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45</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FF3131">
                              <a:alpha val="80784"/>
                            </a:srgbClr>
                          </a:solidFill>
                          <a:latin typeface="Proxima Nova 2"/>
                          <a:ea typeface="Proxima Nova 2"/>
                          <a:cs typeface="Proxima Nova 2"/>
                          <a:sym typeface="Proxima Nova 2"/>
                        </a:rPr>
                        <a:t>-8.16% </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extLst>
                  <a:ext uri="{0D108BD9-81ED-4DB2-BD59-A6C34878D82A}">
                    <a16:rowId xmlns:a16="http://schemas.microsoft.com/office/drawing/2014/main" val="10011"/>
                  </a:ext>
                </a:extLst>
              </a:tr>
              <a:tr h="398361">
                <a:tc>
                  <a:txBody>
                    <a:bodyPr/>
                    <a:lstStyle/>
                    <a:p>
                      <a:pPr algn="l">
                        <a:lnSpc>
                          <a:spcPts val="1672"/>
                        </a:lnSpc>
                        <a:defRPr/>
                      </a:pPr>
                      <a:r>
                        <a:rPr lang="en-US" sz="1194" spc="23">
                          <a:solidFill>
                            <a:srgbClr val="002D72">
                              <a:alpha val="80784"/>
                            </a:srgbClr>
                          </a:solidFill>
                          <a:latin typeface="Proxima Nova 8"/>
                          <a:ea typeface="Proxima Nova 8"/>
                          <a:cs typeface="Proxima Nova 8"/>
                          <a:sym typeface="Proxima Nova 8"/>
                        </a:rPr>
                        <a:t>Department of Health</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B7C9D3">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48</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43</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FF3131">
                              <a:alpha val="80784"/>
                            </a:srgbClr>
                          </a:solidFill>
                          <a:latin typeface="Proxima Nova 2"/>
                          <a:ea typeface="Proxima Nova 2"/>
                          <a:cs typeface="Proxima Nova 2"/>
                          <a:sym typeface="Proxima Nova 2"/>
                        </a:rPr>
                        <a:t>-10.42%</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extLst>
                  <a:ext uri="{0D108BD9-81ED-4DB2-BD59-A6C34878D82A}">
                    <a16:rowId xmlns:a16="http://schemas.microsoft.com/office/drawing/2014/main" val="10012"/>
                  </a:ext>
                </a:extLst>
              </a:tr>
              <a:tr h="398361">
                <a:tc>
                  <a:txBody>
                    <a:bodyPr/>
                    <a:lstStyle/>
                    <a:p>
                      <a:pPr algn="l">
                        <a:lnSpc>
                          <a:spcPts val="1672"/>
                        </a:lnSpc>
                        <a:defRPr/>
                      </a:pPr>
                      <a:r>
                        <a:rPr lang="en-US" sz="1194" spc="23">
                          <a:solidFill>
                            <a:srgbClr val="002D72">
                              <a:alpha val="80784"/>
                            </a:srgbClr>
                          </a:solidFill>
                          <a:latin typeface="Proxima Nova 8"/>
                          <a:ea typeface="Proxima Nova 8"/>
                          <a:cs typeface="Proxima Nova 8"/>
                          <a:sym typeface="Proxima Nova 8"/>
                        </a:rPr>
                        <a:t>Department of Labor </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B7C9D3">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39</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48</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BF63">
                              <a:alpha val="80784"/>
                            </a:srgbClr>
                          </a:solidFill>
                          <a:latin typeface="Proxima Nova 2"/>
                          <a:ea typeface="Proxima Nova 2"/>
                          <a:cs typeface="Proxima Nova 2"/>
                          <a:sym typeface="Proxima Nova 2"/>
                        </a:rPr>
                        <a:t>+23.08%</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extLst>
                  <a:ext uri="{0D108BD9-81ED-4DB2-BD59-A6C34878D82A}">
                    <a16:rowId xmlns:a16="http://schemas.microsoft.com/office/drawing/2014/main" val="10013"/>
                  </a:ext>
                </a:extLst>
              </a:tr>
              <a:tr h="485211">
                <a:tc>
                  <a:txBody>
                    <a:bodyPr/>
                    <a:lstStyle/>
                    <a:p>
                      <a:pPr algn="l">
                        <a:lnSpc>
                          <a:spcPts val="1672"/>
                        </a:lnSpc>
                        <a:defRPr/>
                      </a:pPr>
                      <a:r>
                        <a:rPr lang="en-US" sz="1194" spc="23">
                          <a:solidFill>
                            <a:srgbClr val="002D72">
                              <a:alpha val="80784"/>
                            </a:srgbClr>
                          </a:solidFill>
                          <a:latin typeface="Proxima Nova 8"/>
                          <a:ea typeface="Proxima Nova 8"/>
                          <a:cs typeface="Proxima Nova 8"/>
                          <a:sym typeface="Proxima Nova 8"/>
                        </a:rPr>
                        <a:t>Office of Children &amp; Family Services</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B7C9D3">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39</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43</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BF63">
                              <a:alpha val="80784"/>
                            </a:srgbClr>
                          </a:solidFill>
                          <a:latin typeface="Proxima Nova 2"/>
                          <a:ea typeface="Proxima Nova 2"/>
                          <a:cs typeface="Proxima Nova 2"/>
                          <a:sym typeface="Proxima Nova 2"/>
                        </a:rPr>
                        <a:t>+10.26%</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extLst>
                  <a:ext uri="{0D108BD9-81ED-4DB2-BD59-A6C34878D82A}">
                    <a16:rowId xmlns:a16="http://schemas.microsoft.com/office/drawing/2014/main" val="10014"/>
                  </a:ext>
                </a:extLst>
              </a:tr>
              <a:tr h="398361">
                <a:tc>
                  <a:txBody>
                    <a:bodyPr/>
                    <a:lstStyle/>
                    <a:p>
                      <a:pPr algn="l">
                        <a:lnSpc>
                          <a:spcPts val="1672"/>
                        </a:lnSpc>
                        <a:defRPr/>
                      </a:pPr>
                      <a:r>
                        <a:rPr lang="en-US" sz="1194" spc="23">
                          <a:solidFill>
                            <a:srgbClr val="002D72">
                              <a:alpha val="80784"/>
                            </a:srgbClr>
                          </a:solidFill>
                          <a:latin typeface="Proxima Nova 8"/>
                          <a:ea typeface="Proxima Nova 8"/>
                          <a:cs typeface="Proxima Nova 8"/>
                          <a:sym typeface="Proxima Nova 8"/>
                        </a:rPr>
                        <a:t>Workers’ Compensation Board</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B7C9D3">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35</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43</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BF63">
                              <a:alpha val="80784"/>
                            </a:srgbClr>
                          </a:solidFill>
                          <a:latin typeface="Proxima Nova 2"/>
                          <a:ea typeface="Proxima Nova 2"/>
                          <a:cs typeface="Proxima Nova 2"/>
                          <a:sym typeface="Proxima Nova 2"/>
                        </a:rPr>
                        <a:t>+22.86%</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extLst>
                  <a:ext uri="{0D108BD9-81ED-4DB2-BD59-A6C34878D82A}">
                    <a16:rowId xmlns:a16="http://schemas.microsoft.com/office/drawing/2014/main" val="10015"/>
                  </a:ext>
                </a:extLst>
              </a:tr>
              <a:tr h="398361">
                <a:tc>
                  <a:txBody>
                    <a:bodyPr/>
                    <a:lstStyle/>
                    <a:p>
                      <a:pPr algn="l">
                        <a:lnSpc>
                          <a:spcPts val="1672"/>
                        </a:lnSpc>
                        <a:defRPr/>
                      </a:pPr>
                      <a:r>
                        <a:rPr lang="en-US" sz="1194" spc="23">
                          <a:solidFill>
                            <a:srgbClr val="002D72">
                              <a:alpha val="80784"/>
                            </a:srgbClr>
                          </a:solidFill>
                          <a:latin typeface="Proxima Nova 8"/>
                          <a:ea typeface="Proxima Nova 8"/>
                          <a:cs typeface="Proxima Nova 8"/>
                          <a:sym typeface="Proxima Nova 8"/>
                        </a:rPr>
                        <a:t>Department of Transportation</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B7C9D3">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47</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002D72">
                              <a:alpha val="80784"/>
                            </a:srgbClr>
                          </a:solidFill>
                          <a:latin typeface="Proxima Nova 8"/>
                          <a:ea typeface="Proxima Nova 8"/>
                          <a:cs typeface="Proxima Nova 8"/>
                          <a:sym typeface="Proxima Nova 8"/>
                        </a:rPr>
                        <a:t>25</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tc>
                  <a:txBody>
                    <a:bodyPr/>
                    <a:lstStyle/>
                    <a:p>
                      <a:pPr algn="ctr">
                        <a:lnSpc>
                          <a:spcPts val="1672"/>
                        </a:lnSpc>
                        <a:defRPr/>
                      </a:pPr>
                      <a:r>
                        <a:rPr lang="en-US" sz="1194" spc="23">
                          <a:solidFill>
                            <a:srgbClr val="FF3131">
                              <a:alpha val="80784"/>
                            </a:srgbClr>
                          </a:solidFill>
                          <a:latin typeface="Proxima Nova 2"/>
                          <a:ea typeface="Proxima Nova 2"/>
                          <a:cs typeface="Proxima Nova 2"/>
                          <a:sym typeface="Proxima Nova 2"/>
                        </a:rPr>
                        <a:t>-46.81%</a:t>
                      </a:r>
                      <a:endParaRPr lang="en-US" sz="1100"/>
                    </a:p>
                  </a:txBody>
                  <a:tcPr marL="91776" marR="91776" marT="91776" marB="91776" anchor="ctr">
                    <a:lnL w="8319" cap="flat" cmpd="sng" algn="ctr">
                      <a:solidFill>
                        <a:srgbClr val="154973"/>
                      </a:solidFill>
                      <a:prstDash val="solid"/>
                      <a:round/>
                      <a:headEnd type="none" w="med" len="med"/>
                      <a:tailEnd type="none" w="med" len="med"/>
                    </a:lnL>
                    <a:lnR w="8319" cap="flat" cmpd="sng" algn="ctr">
                      <a:solidFill>
                        <a:srgbClr val="154973"/>
                      </a:solidFill>
                      <a:prstDash val="solid"/>
                      <a:round/>
                      <a:headEnd type="none" w="med" len="med"/>
                      <a:tailEnd type="none" w="med" len="med"/>
                    </a:lnR>
                    <a:lnT w="8319" cap="flat" cmpd="sng" algn="ctr">
                      <a:solidFill>
                        <a:srgbClr val="154973"/>
                      </a:solidFill>
                      <a:prstDash val="solid"/>
                      <a:round/>
                      <a:headEnd type="none" w="med" len="med"/>
                      <a:tailEnd type="none" w="med" len="med"/>
                    </a:lnT>
                    <a:lnB w="8319" cap="flat" cmpd="sng" algn="ctr">
                      <a:solidFill>
                        <a:srgbClr val="154973"/>
                      </a:solidFill>
                      <a:prstDash val="solid"/>
                      <a:round/>
                      <a:headEnd type="none" w="med" len="med"/>
                      <a:tailEnd type="none" w="med" len="med"/>
                    </a:lnB>
                    <a:solidFill>
                      <a:srgbClr val="FFFFFF">
                        <a:alpha val="80784"/>
                      </a:srgbClr>
                    </a:solidFill>
                  </a:tcPr>
                </a:tc>
                <a:extLst>
                  <a:ext uri="{0D108BD9-81ED-4DB2-BD59-A6C34878D82A}">
                    <a16:rowId xmlns:a16="http://schemas.microsoft.com/office/drawing/2014/main" val="10016"/>
                  </a:ext>
                </a:extLst>
              </a:tr>
            </a:tbl>
          </a:graphicData>
        </a:graphic>
      </p:graphicFrame>
      <p:sp>
        <p:nvSpPr>
          <p:cNvPr id="11" name="TextBox 11"/>
          <p:cNvSpPr txBox="1"/>
          <p:nvPr/>
        </p:nvSpPr>
        <p:spPr>
          <a:xfrm>
            <a:off x="11046116" y="538524"/>
            <a:ext cx="5911590" cy="353371"/>
          </a:xfrm>
          <a:prstGeom prst="rect">
            <a:avLst/>
          </a:prstGeom>
        </p:spPr>
        <p:txBody>
          <a:bodyPr lIns="0" tIns="0" rIns="0" bIns="0" rtlCol="0" anchor="t">
            <a:spAutoFit/>
          </a:bodyPr>
          <a:lstStyle/>
          <a:p>
            <a:pPr algn="l">
              <a:lnSpc>
                <a:spcPts val="2662"/>
              </a:lnSpc>
            </a:pPr>
            <a:r>
              <a:rPr lang="en-US" sz="2662">
                <a:solidFill>
                  <a:srgbClr val="F2A900"/>
                </a:solidFill>
                <a:latin typeface="Proxima Nova 2"/>
                <a:ea typeface="Proxima Nova 2"/>
                <a:cs typeface="Proxima Nova 2"/>
                <a:sym typeface="Proxima Nova 2"/>
              </a:rPr>
              <a:t>OIG: TOP COMPLAINTS BY AGENCY</a:t>
            </a:r>
          </a:p>
        </p:txBody>
      </p:sp>
      <p:grpSp>
        <p:nvGrpSpPr>
          <p:cNvPr id="12" name="Group 12"/>
          <p:cNvGrpSpPr/>
          <p:nvPr/>
        </p:nvGrpSpPr>
        <p:grpSpPr>
          <a:xfrm>
            <a:off x="1909673" y="2839227"/>
            <a:ext cx="7157994" cy="8570601"/>
            <a:chOff x="0" y="0"/>
            <a:chExt cx="1705528" cy="2042109"/>
          </a:xfrm>
        </p:grpSpPr>
        <p:sp>
          <p:nvSpPr>
            <p:cNvPr id="13" name="Freeform 13"/>
            <p:cNvSpPr/>
            <p:nvPr/>
          </p:nvSpPr>
          <p:spPr>
            <a:xfrm>
              <a:off x="0" y="0"/>
              <a:ext cx="1705528" cy="2042108"/>
            </a:xfrm>
            <a:custGeom>
              <a:avLst/>
              <a:gdLst/>
              <a:ahLst/>
              <a:cxnLst/>
              <a:rect l="l" t="t" r="r" b="b"/>
              <a:pathLst>
                <a:path w="1705528" h="2042108">
                  <a:moveTo>
                    <a:pt x="67058" y="0"/>
                  </a:moveTo>
                  <a:lnTo>
                    <a:pt x="1638471" y="0"/>
                  </a:lnTo>
                  <a:cubicBezTo>
                    <a:pt x="1675505" y="0"/>
                    <a:pt x="1705528" y="30023"/>
                    <a:pt x="1705528" y="67058"/>
                  </a:cubicBezTo>
                  <a:lnTo>
                    <a:pt x="1705528" y="1975051"/>
                  </a:lnTo>
                  <a:cubicBezTo>
                    <a:pt x="1705528" y="2012086"/>
                    <a:pt x="1675505" y="2042108"/>
                    <a:pt x="1638471" y="2042108"/>
                  </a:cubicBezTo>
                  <a:lnTo>
                    <a:pt x="67058" y="2042108"/>
                  </a:lnTo>
                  <a:cubicBezTo>
                    <a:pt x="30023" y="2042108"/>
                    <a:pt x="0" y="2012086"/>
                    <a:pt x="0" y="1975051"/>
                  </a:cubicBezTo>
                  <a:lnTo>
                    <a:pt x="0" y="67058"/>
                  </a:lnTo>
                  <a:cubicBezTo>
                    <a:pt x="0" y="30023"/>
                    <a:pt x="30023" y="0"/>
                    <a:pt x="67058" y="0"/>
                  </a:cubicBezTo>
                  <a:close/>
                </a:path>
              </a:pathLst>
            </a:custGeom>
            <a:solidFill>
              <a:srgbClr val="EFF6FB"/>
            </a:solidFill>
          </p:spPr>
          <p:txBody>
            <a:bodyPr/>
            <a:lstStyle/>
            <a:p>
              <a:endParaRPr lang="en-US"/>
            </a:p>
          </p:txBody>
        </p:sp>
        <p:sp>
          <p:nvSpPr>
            <p:cNvPr id="14" name="TextBox 14"/>
            <p:cNvSpPr txBox="1"/>
            <p:nvPr/>
          </p:nvSpPr>
          <p:spPr>
            <a:xfrm>
              <a:off x="0" y="-47625"/>
              <a:ext cx="1705528" cy="2089734"/>
            </a:xfrm>
            <a:prstGeom prst="rect">
              <a:avLst/>
            </a:prstGeom>
          </p:spPr>
          <p:txBody>
            <a:bodyPr lIns="50800" tIns="50800" rIns="50800" bIns="50800" rtlCol="0" anchor="ctr"/>
            <a:lstStyle/>
            <a:p>
              <a:pPr algn="ctr">
                <a:lnSpc>
                  <a:spcPts val="2800"/>
                </a:lnSpc>
              </a:pPr>
              <a:endParaRPr/>
            </a:p>
          </p:txBody>
        </p:sp>
      </p:grpSp>
      <p:pic>
        <p:nvPicPr>
          <p:cNvPr id="15" name="Picture 15"/>
          <p:cNvPicPr>
            <a:picLocks noChangeAspect="1"/>
          </p:cNvPicPr>
          <p:nvPr/>
        </p:nvPicPr>
        <p:blipFill>
          <a:blip r:embed="rId4"/>
          <a:stretch>
            <a:fillRect/>
          </a:stretch>
        </p:blipFill>
        <p:spPr>
          <a:xfrm>
            <a:off x="1411816" y="3355032"/>
            <a:ext cx="7839458" cy="8548298"/>
          </a:xfrm>
          <a:prstGeom prst="rect">
            <a:avLst/>
          </a:prstGeom>
        </p:spPr>
      </p:pic>
      <p:sp>
        <p:nvSpPr>
          <p:cNvPr id="16" name="TextBox 16"/>
          <p:cNvSpPr txBox="1"/>
          <p:nvPr/>
        </p:nvSpPr>
        <p:spPr>
          <a:xfrm>
            <a:off x="2124174" y="3243316"/>
            <a:ext cx="6781820" cy="389930"/>
          </a:xfrm>
          <a:prstGeom prst="rect">
            <a:avLst/>
          </a:prstGeom>
        </p:spPr>
        <p:txBody>
          <a:bodyPr lIns="0" tIns="0" rIns="0" bIns="0" rtlCol="0" anchor="t">
            <a:spAutoFit/>
          </a:bodyPr>
          <a:lstStyle/>
          <a:p>
            <a:pPr algn="l">
              <a:lnSpc>
                <a:spcPts val="3054"/>
              </a:lnSpc>
            </a:pPr>
            <a:r>
              <a:rPr lang="en-US" sz="3054">
                <a:solidFill>
                  <a:srgbClr val="7A99AC"/>
                </a:solidFill>
                <a:latin typeface="Proxima Nova 2"/>
                <a:ea typeface="Proxima Nova 2"/>
                <a:cs typeface="Proxima Nova 2"/>
                <a:sym typeface="Proxima Nova 2"/>
              </a:rPr>
              <a:t>OIG: TOP COMPLAINTS BY AGENCY</a:t>
            </a:r>
          </a:p>
        </p:txBody>
      </p:sp>
      <p:sp>
        <p:nvSpPr>
          <p:cNvPr id="17" name="TextBox 17"/>
          <p:cNvSpPr txBox="1"/>
          <p:nvPr/>
        </p:nvSpPr>
        <p:spPr>
          <a:xfrm>
            <a:off x="2124174" y="3723989"/>
            <a:ext cx="6158214" cy="290758"/>
          </a:xfrm>
          <a:prstGeom prst="rect">
            <a:avLst/>
          </a:prstGeom>
        </p:spPr>
        <p:txBody>
          <a:bodyPr lIns="0" tIns="0" rIns="0" bIns="0" rtlCol="0" anchor="t">
            <a:spAutoFit/>
          </a:bodyPr>
          <a:lstStyle/>
          <a:p>
            <a:pPr algn="ctr">
              <a:lnSpc>
                <a:spcPts val="2169"/>
              </a:lnSpc>
            </a:pPr>
            <a:r>
              <a:rPr lang="en-US" sz="2169">
                <a:solidFill>
                  <a:srgbClr val="F2A900"/>
                </a:solidFill>
                <a:latin typeface="Proxima Nova 2"/>
                <a:ea typeface="Proxima Nova 2"/>
                <a:cs typeface="Proxima Nova 2"/>
                <a:sym typeface="Proxima Nova 2"/>
              </a:rPr>
              <a:t>2022 / 2023 COMBINED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A99AC"/>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grpSp>
        <p:nvGrpSpPr>
          <p:cNvPr id="6" name="Group 6"/>
          <p:cNvGrpSpPr/>
          <p:nvPr/>
        </p:nvGrpSpPr>
        <p:grpSpPr>
          <a:xfrm>
            <a:off x="0" y="900092"/>
            <a:ext cx="18288000" cy="1063106"/>
            <a:chOff x="0" y="0"/>
            <a:chExt cx="4816593" cy="279995"/>
          </a:xfrm>
        </p:grpSpPr>
        <p:sp>
          <p:nvSpPr>
            <p:cNvPr id="7" name="Freeform 7"/>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8" name="TextBox 8"/>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grpSp>
        <p:nvGrpSpPr>
          <p:cNvPr id="9" name="Group 9"/>
          <p:cNvGrpSpPr/>
          <p:nvPr/>
        </p:nvGrpSpPr>
        <p:grpSpPr>
          <a:xfrm>
            <a:off x="10781477" y="2604259"/>
            <a:ext cx="7276892" cy="6544605"/>
            <a:chOff x="504855" y="-481964"/>
            <a:chExt cx="9702523" cy="8726141"/>
          </a:xfrm>
        </p:grpSpPr>
        <p:grpSp>
          <p:nvGrpSpPr>
            <p:cNvPr id="10" name="Group 10"/>
            <p:cNvGrpSpPr/>
            <p:nvPr/>
          </p:nvGrpSpPr>
          <p:grpSpPr>
            <a:xfrm rot="-3446170">
              <a:off x="-1695354" y="3502196"/>
              <a:ext cx="8726141" cy="757821"/>
              <a:chOff x="0" y="0"/>
              <a:chExt cx="1629432" cy="141508"/>
            </a:xfrm>
          </p:grpSpPr>
          <p:sp>
            <p:nvSpPr>
              <p:cNvPr id="11" name="Freeform 11"/>
              <p:cNvSpPr/>
              <p:nvPr/>
            </p:nvSpPr>
            <p:spPr>
              <a:xfrm>
                <a:off x="0" y="0"/>
                <a:ext cx="1629432" cy="141508"/>
              </a:xfrm>
              <a:custGeom>
                <a:avLst/>
                <a:gdLst/>
                <a:ahLst/>
                <a:cxnLst/>
                <a:rect l="l" t="t" r="r" b="b"/>
                <a:pathLst>
                  <a:path w="1629432" h="141508">
                    <a:moveTo>
                      <a:pt x="0" y="0"/>
                    </a:moveTo>
                    <a:lnTo>
                      <a:pt x="1629432" y="0"/>
                    </a:lnTo>
                    <a:lnTo>
                      <a:pt x="1629432" y="141508"/>
                    </a:lnTo>
                    <a:lnTo>
                      <a:pt x="0" y="141508"/>
                    </a:lnTo>
                    <a:close/>
                  </a:path>
                </a:pathLst>
              </a:custGeom>
              <a:solidFill>
                <a:srgbClr val="F2A900"/>
              </a:solidFill>
            </p:spPr>
            <p:txBody>
              <a:bodyPr/>
              <a:lstStyle/>
              <a:p>
                <a:endParaRPr lang="en-US"/>
              </a:p>
            </p:txBody>
          </p:sp>
          <p:sp>
            <p:nvSpPr>
              <p:cNvPr id="12" name="TextBox 12"/>
              <p:cNvSpPr txBox="1"/>
              <p:nvPr/>
            </p:nvSpPr>
            <p:spPr>
              <a:xfrm>
                <a:off x="0" y="-38100"/>
                <a:ext cx="1629432" cy="179608"/>
              </a:xfrm>
              <a:prstGeom prst="rect">
                <a:avLst/>
              </a:prstGeom>
            </p:spPr>
            <p:txBody>
              <a:bodyPr lIns="50800" tIns="50800" rIns="50800" bIns="50800" rtlCol="0" anchor="ctr"/>
              <a:lstStyle/>
              <a:p>
                <a:pPr algn="ctr">
                  <a:lnSpc>
                    <a:spcPts val="2315"/>
                  </a:lnSpc>
                </a:pPr>
                <a:endParaRPr/>
              </a:p>
            </p:txBody>
          </p:sp>
        </p:grpSp>
        <p:sp>
          <p:nvSpPr>
            <p:cNvPr id="13" name="Freeform 13"/>
            <p:cNvSpPr/>
            <p:nvPr/>
          </p:nvSpPr>
          <p:spPr>
            <a:xfrm>
              <a:off x="801451" y="301322"/>
              <a:ext cx="9405927" cy="7442440"/>
            </a:xfrm>
            <a:custGeom>
              <a:avLst/>
              <a:gdLst/>
              <a:ahLst/>
              <a:cxnLst/>
              <a:rect l="l" t="t" r="r" b="b"/>
              <a:pathLst>
                <a:path w="9405927" h="7442440">
                  <a:moveTo>
                    <a:pt x="0" y="0"/>
                  </a:moveTo>
                  <a:lnTo>
                    <a:pt x="9405927" y="0"/>
                  </a:lnTo>
                  <a:lnTo>
                    <a:pt x="9405927" y="7442440"/>
                  </a:lnTo>
                  <a:lnTo>
                    <a:pt x="0" y="74424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4567811" y="1600261"/>
              <a:ext cx="1983341" cy="481636"/>
            </a:xfrm>
            <a:prstGeom prst="rect">
              <a:avLst/>
            </a:prstGeom>
          </p:spPr>
          <p:txBody>
            <a:bodyPr wrap="square" lIns="0" tIns="0" rIns="0" bIns="0" rtlCol="0" anchor="t">
              <a:spAutoFit/>
            </a:bodyPr>
            <a:lstStyle/>
            <a:p>
              <a:pPr algn="ctr">
                <a:lnSpc>
                  <a:spcPts val="2995"/>
                </a:lnSpc>
              </a:pPr>
              <a:r>
                <a:rPr lang="en-US" sz="2139" b="1">
                  <a:solidFill>
                    <a:srgbClr val="002D72"/>
                  </a:solidFill>
                  <a:latin typeface="Proxima Nova 7"/>
                  <a:ea typeface="Proxima Nova 7"/>
                  <a:cs typeface="Proxima Nova 7"/>
                  <a:sym typeface="Proxima Nova 7"/>
                </a:rPr>
                <a:t>Monitoring</a:t>
              </a:r>
            </a:p>
          </p:txBody>
        </p:sp>
        <p:sp>
          <p:nvSpPr>
            <p:cNvPr id="15" name="TextBox 15"/>
            <p:cNvSpPr txBox="1"/>
            <p:nvPr/>
          </p:nvSpPr>
          <p:spPr>
            <a:xfrm>
              <a:off x="4061399" y="3273422"/>
              <a:ext cx="3097359" cy="481636"/>
            </a:xfrm>
            <a:prstGeom prst="rect">
              <a:avLst/>
            </a:prstGeom>
          </p:spPr>
          <p:txBody>
            <a:bodyPr wrap="square" lIns="0" tIns="0" rIns="0" bIns="0" rtlCol="0" anchor="t">
              <a:spAutoFit/>
            </a:bodyPr>
            <a:lstStyle/>
            <a:p>
              <a:pPr algn="ctr">
                <a:lnSpc>
                  <a:spcPts val="2995"/>
                </a:lnSpc>
              </a:pPr>
              <a:r>
                <a:rPr lang="en-US" sz="2139" b="1">
                  <a:solidFill>
                    <a:srgbClr val="002D72"/>
                  </a:solidFill>
                  <a:latin typeface="Proxima Nova 7"/>
                  <a:ea typeface="Proxima Nova 7"/>
                  <a:cs typeface="Proxima Nova 7"/>
                  <a:sym typeface="Proxima Nova 7"/>
                </a:rPr>
                <a:t>Control Activities</a:t>
              </a:r>
            </a:p>
          </p:txBody>
        </p:sp>
        <p:sp>
          <p:nvSpPr>
            <p:cNvPr id="16" name="TextBox 16"/>
            <p:cNvSpPr txBox="1"/>
            <p:nvPr/>
          </p:nvSpPr>
          <p:spPr>
            <a:xfrm>
              <a:off x="4078988" y="5165118"/>
              <a:ext cx="3079769" cy="481636"/>
            </a:xfrm>
            <a:prstGeom prst="rect">
              <a:avLst/>
            </a:prstGeom>
          </p:spPr>
          <p:txBody>
            <a:bodyPr wrap="square" lIns="0" tIns="0" rIns="0" bIns="0" rtlCol="0" anchor="t">
              <a:spAutoFit/>
            </a:bodyPr>
            <a:lstStyle/>
            <a:p>
              <a:pPr algn="ctr">
                <a:lnSpc>
                  <a:spcPts val="2995"/>
                </a:lnSpc>
              </a:pPr>
              <a:r>
                <a:rPr lang="en-US" sz="2139" b="1">
                  <a:solidFill>
                    <a:srgbClr val="002D72"/>
                  </a:solidFill>
                  <a:latin typeface="Proxima Nova 7"/>
                  <a:ea typeface="Proxima Nova 7"/>
                  <a:cs typeface="Proxima Nova 7"/>
                  <a:sym typeface="Proxima Nova 7"/>
                </a:rPr>
                <a:t>Risk Assessment</a:t>
              </a:r>
            </a:p>
          </p:txBody>
        </p:sp>
        <p:sp>
          <p:nvSpPr>
            <p:cNvPr id="17" name="TextBox 17"/>
            <p:cNvSpPr txBox="1"/>
            <p:nvPr/>
          </p:nvSpPr>
          <p:spPr>
            <a:xfrm>
              <a:off x="3732395" y="6945636"/>
              <a:ext cx="3733156" cy="481636"/>
            </a:xfrm>
            <a:prstGeom prst="rect">
              <a:avLst/>
            </a:prstGeom>
          </p:spPr>
          <p:txBody>
            <a:bodyPr wrap="square" lIns="0" tIns="0" rIns="0" bIns="0" rtlCol="0" anchor="t">
              <a:spAutoFit/>
            </a:bodyPr>
            <a:lstStyle/>
            <a:p>
              <a:pPr algn="ctr">
                <a:lnSpc>
                  <a:spcPts val="2995"/>
                </a:lnSpc>
              </a:pPr>
              <a:r>
                <a:rPr lang="en-US" sz="2139" b="1">
                  <a:solidFill>
                    <a:srgbClr val="002D72"/>
                  </a:solidFill>
                  <a:latin typeface="Proxima Nova 7"/>
                  <a:ea typeface="Proxima Nova 7"/>
                  <a:cs typeface="Proxima Nova 7"/>
                  <a:sym typeface="Proxima Nova 7"/>
                </a:rPr>
                <a:t>Control Environment</a:t>
              </a:r>
            </a:p>
          </p:txBody>
        </p:sp>
        <p:sp>
          <p:nvSpPr>
            <p:cNvPr id="18" name="Freeform 18"/>
            <p:cNvSpPr/>
            <p:nvPr/>
          </p:nvSpPr>
          <p:spPr>
            <a:xfrm rot="7347698">
              <a:off x="66744" y="6452025"/>
              <a:ext cx="1543532" cy="667309"/>
            </a:xfrm>
            <a:custGeom>
              <a:avLst/>
              <a:gdLst/>
              <a:ahLst/>
              <a:cxnLst/>
              <a:rect l="l" t="t" r="r" b="b"/>
              <a:pathLst>
                <a:path w="1543532" h="667309">
                  <a:moveTo>
                    <a:pt x="0" y="0"/>
                  </a:moveTo>
                  <a:lnTo>
                    <a:pt x="1543533" y="0"/>
                  </a:lnTo>
                  <a:lnTo>
                    <a:pt x="1543533" y="667309"/>
                  </a:lnTo>
                  <a:lnTo>
                    <a:pt x="0" y="667309"/>
                  </a:lnTo>
                  <a:lnTo>
                    <a:pt x="0" y="0"/>
                  </a:lnTo>
                  <a:close/>
                </a:path>
              </a:pathLst>
            </a:custGeom>
            <a:blipFill>
              <a:blip r:embed="rId6">
                <a:extLst>
                  <a:ext uri="{96DAC541-7B7A-43D3-8B79-37D633B846F1}">
                    <asvg:svgBlip xmlns:asvg="http://schemas.microsoft.com/office/drawing/2016/SVG/main" r:embed="rId7"/>
                  </a:ext>
                </a:extLst>
              </a:blip>
              <a:stretch>
                <a:fillRect l="-109612"/>
              </a:stretch>
            </a:blipFill>
          </p:spPr>
          <p:txBody>
            <a:bodyPr/>
            <a:lstStyle/>
            <a:p>
              <a:endParaRPr lang="en-US"/>
            </a:p>
          </p:txBody>
        </p:sp>
        <p:sp>
          <p:nvSpPr>
            <p:cNvPr id="19" name="TextBox 19"/>
            <p:cNvSpPr txBox="1"/>
            <p:nvPr/>
          </p:nvSpPr>
          <p:spPr>
            <a:xfrm rot="-3469070">
              <a:off x="114388" y="3641221"/>
              <a:ext cx="5050047" cy="481636"/>
            </a:xfrm>
            <a:prstGeom prst="rect">
              <a:avLst/>
            </a:prstGeom>
          </p:spPr>
          <p:txBody>
            <a:bodyPr lIns="0" tIns="0" rIns="0" bIns="0" rtlCol="0" anchor="t">
              <a:spAutoFit/>
            </a:bodyPr>
            <a:lstStyle/>
            <a:p>
              <a:pPr algn="ctr">
                <a:lnSpc>
                  <a:spcPts val="2995"/>
                </a:lnSpc>
              </a:pPr>
              <a:r>
                <a:rPr lang="en-US" sz="2139" b="1">
                  <a:solidFill>
                    <a:srgbClr val="002D72"/>
                  </a:solidFill>
                  <a:latin typeface="Proxima Nova 7"/>
                  <a:ea typeface="Proxima Nova 7"/>
                  <a:cs typeface="Proxima Nova 7"/>
                  <a:sym typeface="Proxima Nova 7"/>
                </a:rPr>
                <a:t>Information &amp; Communication</a:t>
              </a:r>
            </a:p>
          </p:txBody>
        </p:sp>
        <p:sp>
          <p:nvSpPr>
            <p:cNvPr id="20" name="Freeform 20"/>
            <p:cNvSpPr/>
            <p:nvPr/>
          </p:nvSpPr>
          <p:spPr>
            <a:xfrm rot="-3478562">
              <a:off x="3728293" y="668449"/>
              <a:ext cx="1543532" cy="667309"/>
            </a:xfrm>
            <a:custGeom>
              <a:avLst/>
              <a:gdLst/>
              <a:ahLst/>
              <a:cxnLst/>
              <a:rect l="l" t="t" r="r" b="b"/>
              <a:pathLst>
                <a:path w="1543532" h="667309">
                  <a:moveTo>
                    <a:pt x="0" y="0"/>
                  </a:moveTo>
                  <a:lnTo>
                    <a:pt x="1543532" y="0"/>
                  </a:lnTo>
                  <a:lnTo>
                    <a:pt x="1543532" y="667310"/>
                  </a:lnTo>
                  <a:lnTo>
                    <a:pt x="0" y="667310"/>
                  </a:lnTo>
                  <a:lnTo>
                    <a:pt x="0" y="0"/>
                  </a:lnTo>
                  <a:close/>
                </a:path>
              </a:pathLst>
            </a:custGeom>
            <a:blipFill>
              <a:blip r:embed="rId6">
                <a:extLst>
                  <a:ext uri="{96DAC541-7B7A-43D3-8B79-37D633B846F1}">
                    <asvg:svgBlip xmlns:asvg="http://schemas.microsoft.com/office/drawing/2016/SVG/main" r:embed="rId7"/>
                  </a:ext>
                </a:extLst>
              </a:blip>
              <a:stretch>
                <a:fillRect l="-109612"/>
              </a:stretch>
            </a:blipFill>
          </p:spPr>
          <p:txBody>
            <a:bodyPr/>
            <a:lstStyle/>
            <a:p>
              <a:endParaRPr lang="en-US"/>
            </a:p>
          </p:txBody>
        </p:sp>
      </p:grpSp>
      <p:sp>
        <p:nvSpPr>
          <p:cNvPr id="21" name="TextBox 21"/>
          <p:cNvSpPr txBox="1"/>
          <p:nvPr/>
        </p:nvSpPr>
        <p:spPr>
          <a:xfrm>
            <a:off x="1028700" y="998258"/>
            <a:ext cx="15485637" cy="857250"/>
          </a:xfrm>
          <a:prstGeom prst="rect">
            <a:avLst/>
          </a:prstGeom>
        </p:spPr>
        <p:txBody>
          <a:bodyPr lIns="0" tIns="0" rIns="0" bIns="0" rtlCol="0" anchor="t">
            <a:spAutoFit/>
          </a:bodyPr>
          <a:lstStyle/>
          <a:p>
            <a:pPr algn="l">
              <a:lnSpc>
                <a:spcPts val="6720"/>
              </a:lnSpc>
            </a:pPr>
            <a:r>
              <a:rPr lang="en-US" sz="5600" b="1">
                <a:solidFill>
                  <a:srgbClr val="F2A900"/>
                </a:solidFill>
                <a:latin typeface="Proxima Nova 1"/>
                <a:ea typeface="Proxima Nova 1"/>
                <a:cs typeface="Proxima Nova 1"/>
                <a:sym typeface="Proxima Nova 1"/>
              </a:rPr>
              <a:t>Information &amp; Communication</a:t>
            </a:r>
          </a:p>
        </p:txBody>
      </p:sp>
      <p:grpSp>
        <p:nvGrpSpPr>
          <p:cNvPr id="22" name="Group 22"/>
          <p:cNvGrpSpPr/>
          <p:nvPr/>
        </p:nvGrpSpPr>
        <p:grpSpPr>
          <a:xfrm>
            <a:off x="653098" y="2965732"/>
            <a:ext cx="11931689" cy="5169180"/>
            <a:chOff x="0" y="0"/>
            <a:chExt cx="15908918" cy="6892241"/>
          </a:xfrm>
        </p:grpSpPr>
        <p:sp>
          <p:nvSpPr>
            <p:cNvPr id="23" name="TextBox 23"/>
            <p:cNvSpPr txBox="1"/>
            <p:nvPr/>
          </p:nvSpPr>
          <p:spPr>
            <a:xfrm>
              <a:off x="0" y="-152400"/>
              <a:ext cx="15908918" cy="2874345"/>
            </a:xfrm>
            <a:prstGeom prst="rect">
              <a:avLst/>
            </a:prstGeom>
          </p:spPr>
          <p:txBody>
            <a:bodyPr lIns="0" tIns="0" rIns="0" bIns="0" rtlCol="0" anchor="t">
              <a:spAutoFit/>
            </a:bodyPr>
            <a:lstStyle/>
            <a:p>
              <a:pPr algn="l">
                <a:lnSpc>
                  <a:spcPts val="5895"/>
                </a:lnSpc>
              </a:pPr>
              <a:r>
                <a:rPr lang="en-US" sz="3661">
                  <a:solidFill>
                    <a:srgbClr val="FFFFFF"/>
                  </a:solidFill>
                  <a:latin typeface="Proxima Nova 3"/>
                  <a:ea typeface="Proxima Nova 3"/>
                  <a:cs typeface="Proxima Nova 3"/>
                  <a:sym typeface="Proxima Nova 3"/>
                </a:rPr>
                <a:t>Communication should occur internally and externally to provide the agency with needed information to support its system of internal controls and to achieve its objectives.</a:t>
              </a:r>
            </a:p>
          </p:txBody>
        </p:sp>
        <p:sp>
          <p:nvSpPr>
            <p:cNvPr id="24" name="TextBox 24"/>
            <p:cNvSpPr txBox="1"/>
            <p:nvPr/>
          </p:nvSpPr>
          <p:spPr>
            <a:xfrm>
              <a:off x="623307" y="3220213"/>
              <a:ext cx="12128184" cy="3672028"/>
            </a:xfrm>
            <a:prstGeom prst="rect">
              <a:avLst/>
            </a:prstGeom>
          </p:spPr>
          <p:txBody>
            <a:bodyPr lIns="0" tIns="0" rIns="0" bIns="0" rtlCol="0" anchor="t">
              <a:spAutoFit/>
            </a:bodyPr>
            <a:lstStyle/>
            <a:p>
              <a:pPr marL="790542" lvl="1" indent="-395271" algn="l">
                <a:lnSpc>
                  <a:spcPts val="7689"/>
                </a:lnSpc>
                <a:buFont typeface="Arial"/>
                <a:buChar char="•"/>
              </a:pPr>
              <a:r>
                <a:rPr lang="en-US" sz="3661">
                  <a:solidFill>
                    <a:srgbClr val="FFFFFF"/>
                  </a:solidFill>
                  <a:latin typeface="Proxima Nova 3"/>
                  <a:ea typeface="Proxima Nova 3"/>
                  <a:cs typeface="Proxima Nova 3"/>
                  <a:sym typeface="Proxima Nova 3"/>
                </a:rPr>
                <a:t>Uses relevant information</a:t>
              </a:r>
            </a:p>
            <a:p>
              <a:pPr marL="790542" lvl="1" indent="-395271" algn="l">
                <a:lnSpc>
                  <a:spcPts val="7689"/>
                </a:lnSpc>
                <a:buFont typeface="Arial"/>
                <a:buChar char="•"/>
              </a:pPr>
              <a:r>
                <a:rPr lang="en-US" sz="3661">
                  <a:solidFill>
                    <a:srgbClr val="FFFFFF"/>
                  </a:solidFill>
                  <a:latin typeface="Proxima Nova 3"/>
                  <a:ea typeface="Proxima Nova 3"/>
                  <a:cs typeface="Proxima Nova 3"/>
                  <a:sym typeface="Proxima Nova 3"/>
                </a:rPr>
                <a:t>Communicates information internally</a:t>
              </a:r>
            </a:p>
            <a:p>
              <a:pPr marL="790542" lvl="1" indent="-395271" algn="l">
                <a:lnSpc>
                  <a:spcPts val="7689"/>
                </a:lnSpc>
                <a:buFont typeface="Arial"/>
                <a:buChar char="•"/>
              </a:pPr>
              <a:r>
                <a:rPr lang="en-US" sz="3661">
                  <a:solidFill>
                    <a:srgbClr val="FFFFFF"/>
                  </a:solidFill>
                  <a:latin typeface="Proxima Nova 3"/>
                  <a:ea typeface="Proxima Nova 3"/>
                  <a:cs typeface="Proxima Nova 3"/>
                  <a:sym typeface="Proxima Nova 3"/>
                </a:rPr>
                <a:t>Communicates information externally</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A99AC"/>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grpSp>
        <p:nvGrpSpPr>
          <p:cNvPr id="6" name="Group 6"/>
          <p:cNvGrpSpPr>
            <a:grpSpLocks noChangeAspect="1"/>
          </p:cNvGrpSpPr>
          <p:nvPr/>
        </p:nvGrpSpPr>
        <p:grpSpPr>
          <a:xfrm rot="5400000">
            <a:off x="7435636" y="-7931578"/>
            <a:ext cx="3416728" cy="18288000"/>
            <a:chOff x="0" y="0"/>
            <a:chExt cx="4132580" cy="22119590"/>
          </a:xfrm>
        </p:grpSpPr>
        <p:sp>
          <p:nvSpPr>
            <p:cNvPr id="7" name="Freeform 7"/>
            <p:cNvSpPr/>
            <p:nvPr/>
          </p:nvSpPr>
          <p:spPr>
            <a:xfrm>
              <a:off x="0" y="0"/>
              <a:ext cx="4132580" cy="22119589"/>
            </a:xfrm>
            <a:custGeom>
              <a:avLst/>
              <a:gdLst/>
              <a:ahLst/>
              <a:cxnLst/>
              <a:rect l="l" t="t" r="r" b="b"/>
              <a:pathLst>
                <a:path w="4132580" h="22119589">
                  <a:moveTo>
                    <a:pt x="0" y="0"/>
                  </a:moveTo>
                  <a:lnTo>
                    <a:pt x="4132580" y="0"/>
                  </a:lnTo>
                  <a:lnTo>
                    <a:pt x="4132580" y="22119589"/>
                  </a:lnTo>
                  <a:lnTo>
                    <a:pt x="0" y="22119589"/>
                  </a:lnTo>
                  <a:close/>
                </a:path>
              </a:pathLst>
            </a:custGeom>
            <a:blipFill>
              <a:blip r:embed="rId4"/>
              <a:stretch>
                <a:fillRect t="-155" b="-155"/>
              </a:stretch>
            </a:blipFill>
          </p:spPr>
          <p:txBody>
            <a:bodyPr/>
            <a:lstStyle/>
            <a:p>
              <a:endParaRPr lang="en-US"/>
            </a:p>
          </p:txBody>
        </p:sp>
        <p:sp>
          <p:nvSpPr>
            <p:cNvPr id="8" name="Freeform 8"/>
            <p:cNvSpPr/>
            <p:nvPr/>
          </p:nvSpPr>
          <p:spPr>
            <a:xfrm rot="-5400000">
              <a:off x="-55880" y="782320"/>
              <a:ext cx="4232910" cy="2868930"/>
            </a:xfrm>
            <a:custGeom>
              <a:avLst/>
              <a:gdLst/>
              <a:ahLst/>
              <a:cxnLst/>
              <a:rect l="l" t="t" r="r" b="b"/>
              <a:pathLst>
                <a:path w="4232910" h="2868930">
                  <a:moveTo>
                    <a:pt x="4232910" y="0"/>
                  </a:moveTo>
                  <a:lnTo>
                    <a:pt x="4232910" y="2868930"/>
                  </a:lnTo>
                  <a:lnTo>
                    <a:pt x="0" y="2868930"/>
                  </a:lnTo>
                  <a:lnTo>
                    <a:pt x="0" y="33020"/>
                  </a:lnTo>
                  <a:close/>
                </a:path>
              </a:pathLst>
            </a:custGeom>
            <a:blipFill>
              <a:blip r:embed="rId5"/>
              <a:stretch>
                <a:fillRect l="-225910" t="-91659" b="-133521"/>
              </a:stretch>
            </a:blipFill>
          </p:spPr>
          <p:txBody>
            <a:bodyPr/>
            <a:lstStyle/>
            <a:p>
              <a:endParaRPr lang="en-US"/>
            </a:p>
          </p:txBody>
        </p:sp>
        <p:sp>
          <p:nvSpPr>
            <p:cNvPr id="9" name="Freeform 9"/>
            <p:cNvSpPr/>
            <p:nvPr/>
          </p:nvSpPr>
          <p:spPr>
            <a:xfrm rot="-5400000">
              <a:off x="-47625" y="5243195"/>
              <a:ext cx="4267200" cy="2863850"/>
            </a:xfrm>
            <a:custGeom>
              <a:avLst/>
              <a:gdLst/>
              <a:ahLst/>
              <a:cxnLst/>
              <a:rect l="l" t="t" r="r" b="b"/>
              <a:pathLst>
                <a:path w="4267200" h="2863850">
                  <a:moveTo>
                    <a:pt x="4267200" y="0"/>
                  </a:moveTo>
                  <a:lnTo>
                    <a:pt x="4267200" y="1479550"/>
                  </a:lnTo>
                  <a:lnTo>
                    <a:pt x="4267200" y="2863850"/>
                  </a:lnTo>
                  <a:lnTo>
                    <a:pt x="0" y="2840990"/>
                  </a:lnTo>
                  <a:lnTo>
                    <a:pt x="19050" y="0"/>
                  </a:lnTo>
                  <a:close/>
                </a:path>
              </a:pathLst>
            </a:custGeom>
            <a:blipFill>
              <a:blip r:embed="rId6"/>
              <a:stretch>
                <a:fillRect l="-16108" r="-10458" b="-4672"/>
              </a:stretch>
            </a:blipFill>
          </p:spPr>
          <p:txBody>
            <a:bodyPr/>
            <a:lstStyle/>
            <a:p>
              <a:endParaRPr lang="en-US"/>
            </a:p>
          </p:txBody>
        </p:sp>
        <p:sp>
          <p:nvSpPr>
            <p:cNvPr id="10" name="Freeform 10"/>
            <p:cNvSpPr/>
            <p:nvPr/>
          </p:nvSpPr>
          <p:spPr>
            <a:xfrm rot="-5400000">
              <a:off x="-45085" y="9672955"/>
              <a:ext cx="4262120" cy="2863850"/>
            </a:xfrm>
            <a:custGeom>
              <a:avLst/>
              <a:gdLst/>
              <a:ahLst/>
              <a:cxnLst/>
              <a:rect l="l" t="t" r="r" b="b"/>
              <a:pathLst>
                <a:path w="4262120" h="2863850">
                  <a:moveTo>
                    <a:pt x="4262120" y="0"/>
                  </a:moveTo>
                  <a:lnTo>
                    <a:pt x="4262120" y="2863850"/>
                  </a:lnTo>
                  <a:lnTo>
                    <a:pt x="0" y="2863850"/>
                  </a:lnTo>
                  <a:lnTo>
                    <a:pt x="0" y="0"/>
                  </a:lnTo>
                  <a:close/>
                </a:path>
              </a:pathLst>
            </a:custGeom>
            <a:blipFill>
              <a:blip r:embed="rId7"/>
              <a:stretch>
                <a:fillRect l="-2229" t="-20475" b="-17467"/>
              </a:stretch>
            </a:blipFill>
          </p:spPr>
          <p:txBody>
            <a:bodyPr/>
            <a:lstStyle/>
            <a:p>
              <a:endParaRPr lang="en-US"/>
            </a:p>
          </p:txBody>
        </p:sp>
        <p:sp>
          <p:nvSpPr>
            <p:cNvPr id="11" name="Freeform 11"/>
            <p:cNvSpPr/>
            <p:nvPr/>
          </p:nvSpPr>
          <p:spPr>
            <a:xfrm rot="-5400000">
              <a:off x="-35560" y="14124940"/>
              <a:ext cx="4243070" cy="2863850"/>
            </a:xfrm>
            <a:custGeom>
              <a:avLst/>
              <a:gdLst/>
              <a:ahLst/>
              <a:cxnLst/>
              <a:rect l="l" t="t" r="r" b="b"/>
              <a:pathLst>
                <a:path w="4243070" h="2863850">
                  <a:moveTo>
                    <a:pt x="4243070" y="0"/>
                  </a:moveTo>
                  <a:lnTo>
                    <a:pt x="4243070" y="2863850"/>
                  </a:lnTo>
                  <a:lnTo>
                    <a:pt x="0" y="2863850"/>
                  </a:lnTo>
                  <a:lnTo>
                    <a:pt x="0" y="0"/>
                  </a:lnTo>
                  <a:close/>
                </a:path>
              </a:pathLst>
            </a:custGeom>
            <a:blipFill>
              <a:blip r:embed="rId8"/>
              <a:stretch>
                <a:fillRect t="-5559" b="-5559"/>
              </a:stretch>
            </a:blipFill>
          </p:spPr>
          <p:txBody>
            <a:bodyPr/>
            <a:lstStyle/>
            <a:p>
              <a:endParaRPr lang="en-US"/>
            </a:p>
          </p:txBody>
        </p:sp>
        <p:sp>
          <p:nvSpPr>
            <p:cNvPr id="12" name="Freeform 12"/>
            <p:cNvSpPr/>
            <p:nvPr/>
          </p:nvSpPr>
          <p:spPr>
            <a:xfrm rot="-5400000">
              <a:off x="-21590" y="18501360"/>
              <a:ext cx="4215130" cy="2863850"/>
            </a:xfrm>
            <a:custGeom>
              <a:avLst/>
              <a:gdLst/>
              <a:ahLst/>
              <a:cxnLst/>
              <a:rect l="l" t="t" r="r" b="b"/>
              <a:pathLst>
                <a:path w="4215130" h="2863850">
                  <a:moveTo>
                    <a:pt x="4215130" y="0"/>
                  </a:moveTo>
                  <a:lnTo>
                    <a:pt x="4215130" y="2863850"/>
                  </a:lnTo>
                  <a:lnTo>
                    <a:pt x="0" y="2863850"/>
                  </a:lnTo>
                  <a:lnTo>
                    <a:pt x="0" y="24130"/>
                  </a:lnTo>
                  <a:close/>
                </a:path>
              </a:pathLst>
            </a:custGeom>
            <a:blipFill>
              <a:blip r:embed="rId9"/>
              <a:stretch>
                <a:fillRect t="-9789" r="-47953" b="-7431"/>
              </a:stretch>
            </a:blipFill>
          </p:spPr>
          <p:txBody>
            <a:bodyPr/>
            <a:lstStyle/>
            <a:p>
              <a:endParaRPr lang="en-US"/>
            </a:p>
          </p:txBody>
        </p:sp>
      </p:grpSp>
      <p:sp>
        <p:nvSpPr>
          <p:cNvPr id="13" name="Freeform 13"/>
          <p:cNvSpPr/>
          <p:nvPr/>
        </p:nvSpPr>
        <p:spPr>
          <a:xfrm>
            <a:off x="0" y="2818106"/>
            <a:ext cx="18288000" cy="3656005"/>
          </a:xfrm>
          <a:custGeom>
            <a:avLst/>
            <a:gdLst/>
            <a:ahLst/>
            <a:cxnLst/>
            <a:rect l="l" t="t" r="r" b="b"/>
            <a:pathLst>
              <a:path w="18288000" h="3656005">
                <a:moveTo>
                  <a:pt x="0" y="0"/>
                </a:moveTo>
                <a:lnTo>
                  <a:pt x="18288000" y="0"/>
                </a:lnTo>
                <a:lnTo>
                  <a:pt x="18288000" y="3656006"/>
                </a:lnTo>
                <a:lnTo>
                  <a:pt x="0" y="3656006"/>
                </a:lnTo>
                <a:lnTo>
                  <a:pt x="0" y="0"/>
                </a:lnTo>
                <a:close/>
              </a:path>
            </a:pathLst>
          </a:custGeom>
          <a:blipFill>
            <a:blip r:embed="rId10"/>
            <a:stretch>
              <a:fillRect l="-27092" t="-227823" r="-24721" b="-178125"/>
            </a:stretch>
          </a:blipFill>
        </p:spPr>
        <p:txBody>
          <a:bodyPr/>
          <a:lstStyle/>
          <a:p>
            <a:endParaRPr lang="en-US"/>
          </a:p>
        </p:txBody>
      </p:sp>
      <p:sp>
        <p:nvSpPr>
          <p:cNvPr id="14" name="TextBox 14"/>
          <p:cNvSpPr txBox="1"/>
          <p:nvPr/>
        </p:nvSpPr>
        <p:spPr>
          <a:xfrm>
            <a:off x="5164112" y="3088701"/>
            <a:ext cx="3039607" cy="1274369"/>
          </a:xfrm>
          <a:prstGeom prst="rect">
            <a:avLst/>
          </a:prstGeom>
        </p:spPr>
        <p:txBody>
          <a:bodyPr lIns="0" tIns="0" rIns="0" bIns="0" rtlCol="0" anchor="t">
            <a:spAutoFit/>
          </a:bodyPr>
          <a:lstStyle/>
          <a:p>
            <a:pPr algn="ctr">
              <a:lnSpc>
                <a:spcPts val="9665"/>
              </a:lnSpc>
            </a:pPr>
            <a:r>
              <a:rPr lang="en-US" sz="9665" b="1">
                <a:solidFill>
                  <a:srgbClr val="F2A900"/>
                </a:solidFill>
                <a:latin typeface="Poppins Bold"/>
                <a:ea typeface="Poppins Bold"/>
                <a:cs typeface="Poppins Bold"/>
                <a:sym typeface="Poppins Bold"/>
              </a:rPr>
              <a:t>2023</a:t>
            </a:r>
          </a:p>
        </p:txBody>
      </p:sp>
      <p:sp>
        <p:nvSpPr>
          <p:cNvPr id="15" name="TextBox 15"/>
          <p:cNvSpPr txBox="1"/>
          <p:nvPr/>
        </p:nvSpPr>
        <p:spPr>
          <a:xfrm>
            <a:off x="8452409" y="2992275"/>
            <a:ext cx="4653930" cy="1233872"/>
          </a:xfrm>
          <a:prstGeom prst="rect">
            <a:avLst/>
          </a:prstGeom>
        </p:spPr>
        <p:txBody>
          <a:bodyPr lIns="0" tIns="0" rIns="0" bIns="0" rtlCol="0" anchor="t">
            <a:spAutoFit/>
          </a:bodyPr>
          <a:lstStyle/>
          <a:p>
            <a:pPr algn="ctr">
              <a:lnSpc>
                <a:spcPts val="4832"/>
              </a:lnSpc>
            </a:pPr>
            <a:r>
              <a:rPr lang="en-US" sz="4832">
                <a:solidFill>
                  <a:srgbClr val="FFFFFF"/>
                </a:solidFill>
                <a:latin typeface="Proxima Nova 6"/>
                <a:ea typeface="Proxima Nova 6"/>
                <a:cs typeface="Proxima Nova 6"/>
                <a:sym typeface="Proxima Nova 6"/>
              </a:rPr>
              <a:t>Media Interviews Breakdown</a:t>
            </a:r>
          </a:p>
        </p:txBody>
      </p:sp>
      <p:grpSp>
        <p:nvGrpSpPr>
          <p:cNvPr id="16" name="Group 16"/>
          <p:cNvGrpSpPr>
            <a:grpSpLocks noChangeAspect="1"/>
          </p:cNvGrpSpPr>
          <p:nvPr/>
        </p:nvGrpSpPr>
        <p:grpSpPr>
          <a:xfrm rot="5400000">
            <a:off x="7435636" y="-1512220"/>
            <a:ext cx="3416728" cy="18288000"/>
            <a:chOff x="0" y="0"/>
            <a:chExt cx="4132580" cy="22119590"/>
          </a:xfrm>
        </p:grpSpPr>
        <p:sp>
          <p:nvSpPr>
            <p:cNvPr id="17" name="Freeform 17"/>
            <p:cNvSpPr/>
            <p:nvPr/>
          </p:nvSpPr>
          <p:spPr>
            <a:xfrm>
              <a:off x="0" y="0"/>
              <a:ext cx="4132580" cy="22119589"/>
            </a:xfrm>
            <a:custGeom>
              <a:avLst/>
              <a:gdLst/>
              <a:ahLst/>
              <a:cxnLst/>
              <a:rect l="l" t="t" r="r" b="b"/>
              <a:pathLst>
                <a:path w="4132580" h="22119589">
                  <a:moveTo>
                    <a:pt x="0" y="0"/>
                  </a:moveTo>
                  <a:lnTo>
                    <a:pt x="4132580" y="0"/>
                  </a:lnTo>
                  <a:lnTo>
                    <a:pt x="4132580" y="22119589"/>
                  </a:lnTo>
                  <a:lnTo>
                    <a:pt x="0" y="22119589"/>
                  </a:lnTo>
                  <a:close/>
                </a:path>
              </a:pathLst>
            </a:custGeom>
            <a:blipFill>
              <a:blip r:embed="rId4"/>
              <a:stretch>
                <a:fillRect t="-155" b="-155"/>
              </a:stretch>
            </a:blipFill>
          </p:spPr>
          <p:txBody>
            <a:bodyPr/>
            <a:lstStyle/>
            <a:p>
              <a:endParaRPr lang="en-US"/>
            </a:p>
          </p:txBody>
        </p:sp>
        <p:sp>
          <p:nvSpPr>
            <p:cNvPr id="18" name="Freeform 18"/>
            <p:cNvSpPr/>
            <p:nvPr/>
          </p:nvSpPr>
          <p:spPr>
            <a:xfrm rot="-5400000">
              <a:off x="-55880" y="782320"/>
              <a:ext cx="4232910" cy="2868930"/>
            </a:xfrm>
            <a:custGeom>
              <a:avLst/>
              <a:gdLst/>
              <a:ahLst/>
              <a:cxnLst/>
              <a:rect l="l" t="t" r="r" b="b"/>
              <a:pathLst>
                <a:path w="4232910" h="2868930">
                  <a:moveTo>
                    <a:pt x="4232910" y="0"/>
                  </a:moveTo>
                  <a:lnTo>
                    <a:pt x="4232910" y="2868930"/>
                  </a:lnTo>
                  <a:lnTo>
                    <a:pt x="0" y="2868930"/>
                  </a:lnTo>
                  <a:lnTo>
                    <a:pt x="0" y="33020"/>
                  </a:lnTo>
                  <a:close/>
                </a:path>
              </a:pathLst>
            </a:custGeom>
            <a:blipFill>
              <a:blip r:embed="rId11"/>
              <a:stretch>
                <a:fillRect t="-1020" r="-63077" b="-14071"/>
              </a:stretch>
            </a:blipFill>
          </p:spPr>
          <p:txBody>
            <a:bodyPr/>
            <a:lstStyle/>
            <a:p>
              <a:endParaRPr lang="en-US"/>
            </a:p>
          </p:txBody>
        </p:sp>
        <p:sp>
          <p:nvSpPr>
            <p:cNvPr id="19" name="Freeform 19"/>
            <p:cNvSpPr/>
            <p:nvPr/>
          </p:nvSpPr>
          <p:spPr>
            <a:xfrm rot="-5400000">
              <a:off x="-47625" y="5243195"/>
              <a:ext cx="4267200" cy="2863850"/>
            </a:xfrm>
            <a:custGeom>
              <a:avLst/>
              <a:gdLst/>
              <a:ahLst/>
              <a:cxnLst/>
              <a:rect l="l" t="t" r="r" b="b"/>
              <a:pathLst>
                <a:path w="4267200" h="2863850">
                  <a:moveTo>
                    <a:pt x="4267200" y="0"/>
                  </a:moveTo>
                  <a:lnTo>
                    <a:pt x="4267200" y="1479550"/>
                  </a:lnTo>
                  <a:lnTo>
                    <a:pt x="4267200" y="2863850"/>
                  </a:lnTo>
                  <a:lnTo>
                    <a:pt x="0" y="2840990"/>
                  </a:lnTo>
                  <a:lnTo>
                    <a:pt x="19050" y="0"/>
                  </a:lnTo>
                  <a:close/>
                </a:path>
              </a:pathLst>
            </a:custGeom>
            <a:blipFill>
              <a:blip r:embed="rId12"/>
              <a:stretch>
                <a:fillRect t="-5875" b="-5875"/>
              </a:stretch>
            </a:blipFill>
          </p:spPr>
          <p:txBody>
            <a:bodyPr/>
            <a:lstStyle/>
            <a:p>
              <a:endParaRPr lang="en-US"/>
            </a:p>
          </p:txBody>
        </p:sp>
        <p:sp>
          <p:nvSpPr>
            <p:cNvPr id="20" name="Freeform 20"/>
            <p:cNvSpPr/>
            <p:nvPr/>
          </p:nvSpPr>
          <p:spPr>
            <a:xfrm rot="-5400000">
              <a:off x="-45085" y="9672955"/>
              <a:ext cx="4262120" cy="2863850"/>
            </a:xfrm>
            <a:custGeom>
              <a:avLst/>
              <a:gdLst/>
              <a:ahLst/>
              <a:cxnLst/>
              <a:rect l="l" t="t" r="r" b="b"/>
              <a:pathLst>
                <a:path w="4262120" h="2863850">
                  <a:moveTo>
                    <a:pt x="4262120" y="0"/>
                  </a:moveTo>
                  <a:lnTo>
                    <a:pt x="4262120" y="2863850"/>
                  </a:lnTo>
                  <a:lnTo>
                    <a:pt x="0" y="2863850"/>
                  </a:lnTo>
                  <a:lnTo>
                    <a:pt x="0" y="0"/>
                  </a:lnTo>
                  <a:close/>
                </a:path>
              </a:pathLst>
            </a:custGeom>
            <a:blipFill>
              <a:blip r:embed="rId13"/>
              <a:stretch>
                <a:fillRect t="-18769" b="-18769"/>
              </a:stretch>
            </a:blipFill>
          </p:spPr>
          <p:txBody>
            <a:bodyPr/>
            <a:lstStyle/>
            <a:p>
              <a:endParaRPr lang="en-US"/>
            </a:p>
          </p:txBody>
        </p:sp>
        <p:sp>
          <p:nvSpPr>
            <p:cNvPr id="21" name="Freeform 21"/>
            <p:cNvSpPr/>
            <p:nvPr/>
          </p:nvSpPr>
          <p:spPr>
            <a:xfrm rot="-5400000">
              <a:off x="-35560" y="14124940"/>
              <a:ext cx="4243070" cy="2863850"/>
            </a:xfrm>
            <a:custGeom>
              <a:avLst/>
              <a:gdLst/>
              <a:ahLst/>
              <a:cxnLst/>
              <a:rect l="l" t="t" r="r" b="b"/>
              <a:pathLst>
                <a:path w="4243070" h="2863850">
                  <a:moveTo>
                    <a:pt x="4243070" y="0"/>
                  </a:moveTo>
                  <a:lnTo>
                    <a:pt x="4243070" y="2863850"/>
                  </a:lnTo>
                  <a:lnTo>
                    <a:pt x="0" y="2863850"/>
                  </a:lnTo>
                  <a:lnTo>
                    <a:pt x="0" y="0"/>
                  </a:lnTo>
                  <a:close/>
                </a:path>
              </a:pathLst>
            </a:custGeom>
            <a:blipFill>
              <a:blip r:embed="rId14"/>
              <a:stretch>
                <a:fillRect t="-837" b="-837"/>
              </a:stretch>
            </a:blipFill>
          </p:spPr>
          <p:txBody>
            <a:bodyPr/>
            <a:lstStyle/>
            <a:p>
              <a:endParaRPr lang="en-US"/>
            </a:p>
          </p:txBody>
        </p:sp>
        <p:sp>
          <p:nvSpPr>
            <p:cNvPr id="22" name="Freeform 22"/>
            <p:cNvSpPr/>
            <p:nvPr/>
          </p:nvSpPr>
          <p:spPr>
            <a:xfrm rot="-5400000">
              <a:off x="-21590" y="18501360"/>
              <a:ext cx="4215130" cy="2863850"/>
            </a:xfrm>
            <a:custGeom>
              <a:avLst/>
              <a:gdLst/>
              <a:ahLst/>
              <a:cxnLst/>
              <a:rect l="l" t="t" r="r" b="b"/>
              <a:pathLst>
                <a:path w="4215130" h="2863850">
                  <a:moveTo>
                    <a:pt x="4215130" y="0"/>
                  </a:moveTo>
                  <a:lnTo>
                    <a:pt x="4215130" y="2863850"/>
                  </a:lnTo>
                  <a:lnTo>
                    <a:pt x="0" y="2863850"/>
                  </a:lnTo>
                  <a:lnTo>
                    <a:pt x="0" y="24130"/>
                  </a:lnTo>
                  <a:close/>
                </a:path>
              </a:pathLst>
            </a:custGeom>
            <a:blipFill>
              <a:blip r:embed="rId15"/>
              <a:stretch>
                <a:fillRect t="-31554" r="-20566" b="-105052"/>
              </a:stretch>
            </a:blipFill>
          </p:spPr>
          <p:txBody>
            <a:bodyPr/>
            <a:lstStyle/>
            <a:p>
              <a:endParaRPr lang="en-US"/>
            </a:p>
          </p:txBody>
        </p:sp>
      </p:grpSp>
      <p:sp>
        <p:nvSpPr>
          <p:cNvPr id="23" name="AutoShape 23"/>
          <p:cNvSpPr/>
          <p:nvPr/>
        </p:nvSpPr>
        <p:spPr>
          <a:xfrm>
            <a:off x="0" y="4322395"/>
            <a:ext cx="4518623" cy="1601021"/>
          </a:xfrm>
          <a:prstGeom prst="rect">
            <a:avLst/>
          </a:prstGeom>
          <a:solidFill>
            <a:srgbClr val="0077C8"/>
          </a:solidFill>
        </p:spPr>
        <p:txBody>
          <a:bodyPr/>
          <a:lstStyle/>
          <a:p>
            <a:endParaRPr lang="en-US"/>
          </a:p>
        </p:txBody>
      </p:sp>
      <p:sp>
        <p:nvSpPr>
          <p:cNvPr id="24" name="AutoShape 24"/>
          <p:cNvSpPr/>
          <p:nvPr/>
        </p:nvSpPr>
        <p:spPr>
          <a:xfrm>
            <a:off x="13642076" y="4322395"/>
            <a:ext cx="4645924" cy="1601021"/>
          </a:xfrm>
          <a:prstGeom prst="rect">
            <a:avLst/>
          </a:prstGeom>
          <a:solidFill>
            <a:srgbClr val="F2A900"/>
          </a:solidFill>
        </p:spPr>
        <p:txBody>
          <a:bodyPr/>
          <a:lstStyle/>
          <a:p>
            <a:endParaRPr lang="en-US"/>
          </a:p>
        </p:txBody>
      </p:sp>
      <p:sp>
        <p:nvSpPr>
          <p:cNvPr id="25" name="AutoShape 25"/>
          <p:cNvSpPr/>
          <p:nvPr/>
        </p:nvSpPr>
        <p:spPr>
          <a:xfrm>
            <a:off x="9085994" y="4322395"/>
            <a:ext cx="4556082" cy="1601021"/>
          </a:xfrm>
          <a:prstGeom prst="rect">
            <a:avLst/>
          </a:prstGeom>
          <a:solidFill>
            <a:srgbClr val="5B7F95"/>
          </a:solidFill>
        </p:spPr>
        <p:txBody>
          <a:bodyPr/>
          <a:lstStyle/>
          <a:p>
            <a:endParaRPr lang="en-US"/>
          </a:p>
        </p:txBody>
      </p:sp>
      <p:sp>
        <p:nvSpPr>
          <p:cNvPr id="26" name="AutoShape 26"/>
          <p:cNvSpPr/>
          <p:nvPr/>
        </p:nvSpPr>
        <p:spPr>
          <a:xfrm>
            <a:off x="4518623" y="4322395"/>
            <a:ext cx="4567371" cy="1601021"/>
          </a:xfrm>
          <a:prstGeom prst="rect">
            <a:avLst/>
          </a:prstGeom>
          <a:solidFill>
            <a:srgbClr val="B7C9D3"/>
          </a:solidFill>
        </p:spPr>
        <p:txBody>
          <a:bodyPr/>
          <a:lstStyle/>
          <a:p>
            <a:endParaRPr lang="en-US"/>
          </a:p>
        </p:txBody>
      </p:sp>
      <p:sp>
        <p:nvSpPr>
          <p:cNvPr id="27" name="Freeform 27"/>
          <p:cNvSpPr/>
          <p:nvPr/>
        </p:nvSpPr>
        <p:spPr>
          <a:xfrm>
            <a:off x="4841494" y="4380575"/>
            <a:ext cx="1267529" cy="1484661"/>
          </a:xfrm>
          <a:custGeom>
            <a:avLst/>
            <a:gdLst/>
            <a:ahLst/>
            <a:cxnLst/>
            <a:rect l="l" t="t" r="r" b="b"/>
            <a:pathLst>
              <a:path w="1267529" h="1484661">
                <a:moveTo>
                  <a:pt x="0" y="0"/>
                </a:moveTo>
                <a:lnTo>
                  <a:pt x="1267529" y="0"/>
                </a:lnTo>
                <a:lnTo>
                  <a:pt x="1267529" y="1484661"/>
                </a:lnTo>
                <a:lnTo>
                  <a:pt x="0" y="148466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8" name="TextBox 28"/>
          <p:cNvSpPr txBox="1"/>
          <p:nvPr/>
        </p:nvSpPr>
        <p:spPr>
          <a:xfrm>
            <a:off x="7146384" y="4365821"/>
            <a:ext cx="864497" cy="984657"/>
          </a:xfrm>
          <a:prstGeom prst="rect">
            <a:avLst/>
          </a:prstGeom>
        </p:spPr>
        <p:txBody>
          <a:bodyPr lIns="0" tIns="0" rIns="0" bIns="0" rtlCol="0" anchor="t">
            <a:spAutoFit/>
          </a:bodyPr>
          <a:lstStyle/>
          <a:p>
            <a:pPr algn="ctr">
              <a:lnSpc>
                <a:spcPts val="8082"/>
              </a:lnSpc>
              <a:spcBef>
                <a:spcPct val="0"/>
              </a:spcBef>
            </a:pPr>
            <a:r>
              <a:rPr lang="en-US" sz="5773">
                <a:solidFill>
                  <a:srgbClr val="002D72"/>
                </a:solidFill>
                <a:latin typeface="Poppins Bold"/>
                <a:ea typeface="Poppins Bold"/>
                <a:cs typeface="Poppins Bold"/>
                <a:sym typeface="Poppins Bold"/>
              </a:rPr>
              <a:t>13</a:t>
            </a:r>
          </a:p>
        </p:txBody>
      </p:sp>
      <p:sp>
        <p:nvSpPr>
          <p:cNvPr id="29" name="TextBox 29"/>
          <p:cNvSpPr txBox="1"/>
          <p:nvPr/>
        </p:nvSpPr>
        <p:spPr>
          <a:xfrm>
            <a:off x="6537648" y="5136727"/>
            <a:ext cx="2081969" cy="593131"/>
          </a:xfrm>
          <a:prstGeom prst="rect">
            <a:avLst/>
          </a:prstGeom>
        </p:spPr>
        <p:txBody>
          <a:bodyPr lIns="0" tIns="0" rIns="0" bIns="0" rtlCol="0" anchor="t">
            <a:spAutoFit/>
          </a:bodyPr>
          <a:lstStyle/>
          <a:p>
            <a:pPr algn="ctr">
              <a:lnSpc>
                <a:spcPts val="4849"/>
              </a:lnSpc>
              <a:spcBef>
                <a:spcPct val="0"/>
              </a:spcBef>
            </a:pPr>
            <a:r>
              <a:rPr lang="en-US" sz="3464">
                <a:solidFill>
                  <a:srgbClr val="002D72"/>
                </a:solidFill>
                <a:latin typeface="Proxima Nova 9"/>
                <a:ea typeface="Proxima Nova 9"/>
                <a:cs typeface="Proxima Nova 9"/>
                <a:sym typeface="Proxima Nova 9"/>
              </a:rPr>
              <a:t>Television</a:t>
            </a:r>
          </a:p>
        </p:txBody>
      </p:sp>
      <p:sp>
        <p:nvSpPr>
          <p:cNvPr id="30" name="TextBox 30"/>
          <p:cNvSpPr txBox="1"/>
          <p:nvPr/>
        </p:nvSpPr>
        <p:spPr>
          <a:xfrm>
            <a:off x="1649639" y="4188308"/>
            <a:ext cx="1143534" cy="984657"/>
          </a:xfrm>
          <a:prstGeom prst="rect">
            <a:avLst/>
          </a:prstGeom>
        </p:spPr>
        <p:txBody>
          <a:bodyPr lIns="0" tIns="0" rIns="0" bIns="0" rtlCol="0" anchor="t">
            <a:spAutoFit/>
          </a:bodyPr>
          <a:lstStyle/>
          <a:p>
            <a:pPr algn="ctr">
              <a:lnSpc>
                <a:spcPts val="8082"/>
              </a:lnSpc>
              <a:spcBef>
                <a:spcPct val="0"/>
              </a:spcBef>
            </a:pPr>
            <a:r>
              <a:rPr lang="en-US" sz="5773">
                <a:solidFill>
                  <a:srgbClr val="002D72"/>
                </a:solidFill>
                <a:latin typeface="Poppins Bold"/>
                <a:ea typeface="Poppins Bold"/>
                <a:cs typeface="Poppins Bold"/>
                <a:sym typeface="Poppins Bold"/>
              </a:rPr>
              <a:t>28</a:t>
            </a:r>
          </a:p>
        </p:txBody>
      </p:sp>
      <p:sp>
        <p:nvSpPr>
          <p:cNvPr id="31" name="TextBox 31"/>
          <p:cNvSpPr txBox="1"/>
          <p:nvPr/>
        </p:nvSpPr>
        <p:spPr>
          <a:xfrm>
            <a:off x="0" y="5042008"/>
            <a:ext cx="4518623" cy="910720"/>
          </a:xfrm>
          <a:prstGeom prst="rect">
            <a:avLst/>
          </a:prstGeom>
        </p:spPr>
        <p:txBody>
          <a:bodyPr lIns="0" tIns="0" rIns="0" bIns="0" rtlCol="0" anchor="t">
            <a:spAutoFit/>
          </a:bodyPr>
          <a:lstStyle/>
          <a:p>
            <a:pPr algn="ctr">
              <a:lnSpc>
                <a:spcPts val="3464"/>
              </a:lnSpc>
            </a:pPr>
            <a:r>
              <a:rPr lang="en-US" sz="3464">
                <a:solidFill>
                  <a:srgbClr val="002D72"/>
                </a:solidFill>
                <a:latin typeface="Proxima Nova 9"/>
                <a:ea typeface="Proxima Nova 9"/>
                <a:cs typeface="Proxima Nova 9"/>
                <a:sym typeface="Proxima Nova 9"/>
              </a:rPr>
              <a:t>Total Interviews </a:t>
            </a:r>
          </a:p>
          <a:p>
            <a:pPr algn="ctr">
              <a:lnSpc>
                <a:spcPts val="3464"/>
              </a:lnSpc>
            </a:pPr>
            <a:r>
              <a:rPr lang="en-US" sz="3464">
                <a:solidFill>
                  <a:srgbClr val="002D72"/>
                </a:solidFill>
                <a:latin typeface="Proxima Nova 9"/>
                <a:ea typeface="Proxima Nova 9"/>
                <a:cs typeface="Proxima Nova 9"/>
                <a:sym typeface="Proxima Nova 9"/>
              </a:rPr>
              <a:t>in 2023</a:t>
            </a:r>
          </a:p>
        </p:txBody>
      </p:sp>
      <p:sp>
        <p:nvSpPr>
          <p:cNvPr id="32" name="TextBox 32"/>
          <p:cNvSpPr txBox="1"/>
          <p:nvPr/>
        </p:nvSpPr>
        <p:spPr>
          <a:xfrm>
            <a:off x="11761461" y="4405232"/>
            <a:ext cx="864497" cy="984657"/>
          </a:xfrm>
          <a:prstGeom prst="rect">
            <a:avLst/>
          </a:prstGeom>
        </p:spPr>
        <p:txBody>
          <a:bodyPr lIns="0" tIns="0" rIns="0" bIns="0" rtlCol="0" anchor="t">
            <a:spAutoFit/>
          </a:bodyPr>
          <a:lstStyle/>
          <a:p>
            <a:pPr algn="ctr">
              <a:lnSpc>
                <a:spcPts val="8082"/>
              </a:lnSpc>
              <a:spcBef>
                <a:spcPct val="0"/>
              </a:spcBef>
            </a:pPr>
            <a:r>
              <a:rPr lang="en-US" sz="5773">
                <a:solidFill>
                  <a:srgbClr val="002D72"/>
                </a:solidFill>
                <a:latin typeface="Poppins Bold"/>
                <a:ea typeface="Poppins Bold"/>
                <a:cs typeface="Poppins Bold"/>
                <a:sym typeface="Poppins Bold"/>
              </a:rPr>
              <a:t>10</a:t>
            </a:r>
          </a:p>
        </p:txBody>
      </p:sp>
      <p:sp>
        <p:nvSpPr>
          <p:cNvPr id="33" name="TextBox 33"/>
          <p:cNvSpPr txBox="1"/>
          <p:nvPr/>
        </p:nvSpPr>
        <p:spPr>
          <a:xfrm>
            <a:off x="11457093" y="5183863"/>
            <a:ext cx="1473233" cy="593131"/>
          </a:xfrm>
          <a:prstGeom prst="rect">
            <a:avLst/>
          </a:prstGeom>
        </p:spPr>
        <p:txBody>
          <a:bodyPr lIns="0" tIns="0" rIns="0" bIns="0" rtlCol="0" anchor="t">
            <a:spAutoFit/>
          </a:bodyPr>
          <a:lstStyle/>
          <a:p>
            <a:pPr algn="ctr">
              <a:lnSpc>
                <a:spcPts val="4849"/>
              </a:lnSpc>
              <a:spcBef>
                <a:spcPct val="0"/>
              </a:spcBef>
            </a:pPr>
            <a:r>
              <a:rPr lang="en-US" sz="3464">
                <a:solidFill>
                  <a:srgbClr val="002D72"/>
                </a:solidFill>
                <a:latin typeface="Proxima Nova 9"/>
                <a:ea typeface="Proxima Nova 9"/>
                <a:cs typeface="Proxima Nova 9"/>
                <a:sym typeface="Proxima Nova 9"/>
              </a:rPr>
              <a:t>Print</a:t>
            </a:r>
          </a:p>
        </p:txBody>
      </p:sp>
      <p:sp>
        <p:nvSpPr>
          <p:cNvPr id="34" name="Freeform 34"/>
          <p:cNvSpPr/>
          <p:nvPr/>
        </p:nvSpPr>
        <p:spPr>
          <a:xfrm>
            <a:off x="9738584" y="4667838"/>
            <a:ext cx="1441400" cy="951324"/>
          </a:xfrm>
          <a:custGeom>
            <a:avLst/>
            <a:gdLst/>
            <a:ahLst/>
            <a:cxnLst/>
            <a:rect l="l" t="t" r="r" b="b"/>
            <a:pathLst>
              <a:path w="1441400" h="951324">
                <a:moveTo>
                  <a:pt x="0" y="0"/>
                </a:moveTo>
                <a:lnTo>
                  <a:pt x="1441400" y="0"/>
                </a:lnTo>
                <a:lnTo>
                  <a:pt x="1441400" y="951324"/>
                </a:lnTo>
                <a:lnTo>
                  <a:pt x="0" y="95132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35" name="TextBox 35"/>
          <p:cNvSpPr txBox="1"/>
          <p:nvPr/>
        </p:nvSpPr>
        <p:spPr>
          <a:xfrm>
            <a:off x="16421926" y="4384637"/>
            <a:ext cx="864497" cy="984657"/>
          </a:xfrm>
          <a:prstGeom prst="rect">
            <a:avLst/>
          </a:prstGeom>
        </p:spPr>
        <p:txBody>
          <a:bodyPr lIns="0" tIns="0" rIns="0" bIns="0" rtlCol="0" anchor="t">
            <a:spAutoFit/>
          </a:bodyPr>
          <a:lstStyle/>
          <a:p>
            <a:pPr algn="ctr">
              <a:lnSpc>
                <a:spcPts val="8082"/>
              </a:lnSpc>
              <a:spcBef>
                <a:spcPct val="0"/>
              </a:spcBef>
            </a:pPr>
            <a:r>
              <a:rPr lang="en-US" sz="5773">
                <a:solidFill>
                  <a:srgbClr val="002D72"/>
                </a:solidFill>
                <a:latin typeface="Poppins Bold"/>
                <a:ea typeface="Poppins Bold"/>
                <a:cs typeface="Poppins Bold"/>
                <a:sym typeface="Poppins Bold"/>
              </a:rPr>
              <a:t>5</a:t>
            </a:r>
          </a:p>
        </p:txBody>
      </p:sp>
      <p:sp>
        <p:nvSpPr>
          <p:cNvPr id="36" name="TextBox 36"/>
          <p:cNvSpPr txBox="1"/>
          <p:nvPr/>
        </p:nvSpPr>
        <p:spPr>
          <a:xfrm>
            <a:off x="16242344" y="5163268"/>
            <a:ext cx="1223661" cy="593131"/>
          </a:xfrm>
          <a:prstGeom prst="rect">
            <a:avLst/>
          </a:prstGeom>
        </p:spPr>
        <p:txBody>
          <a:bodyPr lIns="0" tIns="0" rIns="0" bIns="0" rtlCol="0" anchor="t">
            <a:spAutoFit/>
          </a:bodyPr>
          <a:lstStyle/>
          <a:p>
            <a:pPr algn="ctr">
              <a:lnSpc>
                <a:spcPts val="4849"/>
              </a:lnSpc>
              <a:spcBef>
                <a:spcPct val="0"/>
              </a:spcBef>
            </a:pPr>
            <a:r>
              <a:rPr lang="en-US" sz="3464">
                <a:solidFill>
                  <a:srgbClr val="002D72"/>
                </a:solidFill>
                <a:latin typeface="Proxima Nova 9"/>
                <a:ea typeface="Proxima Nova 9"/>
                <a:cs typeface="Proxima Nova 9"/>
                <a:sym typeface="Proxima Nova 9"/>
              </a:rPr>
              <a:t>Radio</a:t>
            </a:r>
          </a:p>
        </p:txBody>
      </p:sp>
      <p:sp>
        <p:nvSpPr>
          <p:cNvPr id="37" name="Freeform 37"/>
          <p:cNvSpPr/>
          <p:nvPr/>
        </p:nvSpPr>
        <p:spPr>
          <a:xfrm>
            <a:off x="14464071" y="4566738"/>
            <a:ext cx="1443248" cy="1083748"/>
          </a:xfrm>
          <a:custGeom>
            <a:avLst/>
            <a:gdLst/>
            <a:ahLst/>
            <a:cxnLst/>
            <a:rect l="l" t="t" r="r" b="b"/>
            <a:pathLst>
              <a:path w="1443248" h="1083748">
                <a:moveTo>
                  <a:pt x="0" y="0"/>
                </a:moveTo>
                <a:lnTo>
                  <a:pt x="1443248" y="0"/>
                </a:lnTo>
                <a:lnTo>
                  <a:pt x="1443248" y="1083748"/>
                </a:lnTo>
                <a:lnTo>
                  <a:pt x="0" y="108374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A99AC"/>
        </a:solidFill>
        <a:effectLst/>
      </p:bgPr>
    </p:bg>
    <p:spTree>
      <p:nvGrpSpPr>
        <p:cNvPr id="1" name=""/>
        <p:cNvGrpSpPr/>
        <p:nvPr/>
      </p:nvGrpSpPr>
      <p:grpSpPr>
        <a:xfrm>
          <a:off x="0" y="0"/>
          <a:ext cx="0" cy="0"/>
          <a:chOff x="0" y="0"/>
          <a:chExt cx="0" cy="0"/>
        </a:xfrm>
      </p:grpSpPr>
      <p:grpSp>
        <p:nvGrpSpPr>
          <p:cNvPr id="2" name="Group 2"/>
          <p:cNvGrpSpPr/>
          <p:nvPr/>
        </p:nvGrpSpPr>
        <p:grpSpPr>
          <a:xfrm>
            <a:off x="0" y="9170669"/>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022639"/>
            <a:ext cx="3011609" cy="1359164"/>
          </a:xfrm>
          <a:custGeom>
            <a:avLst/>
            <a:gdLst/>
            <a:ahLst/>
            <a:cxnLst/>
            <a:rect l="l" t="t" r="r" b="b"/>
            <a:pathLst>
              <a:path w="3011609" h="1359164">
                <a:moveTo>
                  <a:pt x="0" y="0"/>
                </a:moveTo>
                <a:lnTo>
                  <a:pt x="3011609" y="0"/>
                </a:lnTo>
                <a:lnTo>
                  <a:pt x="3011609" y="1359165"/>
                </a:lnTo>
                <a:lnTo>
                  <a:pt x="0" y="1359165"/>
                </a:lnTo>
                <a:lnTo>
                  <a:pt x="0" y="0"/>
                </a:lnTo>
                <a:close/>
              </a:path>
            </a:pathLst>
          </a:custGeom>
          <a:blipFill>
            <a:blip r:embed="rId3"/>
            <a:stretch>
              <a:fillRect t="-5394" b="-5394"/>
            </a:stretch>
          </a:blipFill>
        </p:spPr>
        <p:txBody>
          <a:bodyPr/>
          <a:lstStyle/>
          <a:p>
            <a:endParaRPr lang="en-US"/>
          </a:p>
        </p:txBody>
      </p:sp>
      <p:grpSp>
        <p:nvGrpSpPr>
          <p:cNvPr id="6" name="Group 6"/>
          <p:cNvGrpSpPr/>
          <p:nvPr/>
        </p:nvGrpSpPr>
        <p:grpSpPr>
          <a:xfrm>
            <a:off x="0" y="433278"/>
            <a:ext cx="18288000" cy="1063106"/>
            <a:chOff x="0" y="0"/>
            <a:chExt cx="24384000" cy="1417474"/>
          </a:xfrm>
        </p:grpSpPr>
        <p:grpSp>
          <p:nvGrpSpPr>
            <p:cNvPr id="7" name="Group 7"/>
            <p:cNvGrpSpPr/>
            <p:nvPr/>
          </p:nvGrpSpPr>
          <p:grpSpPr>
            <a:xfrm>
              <a:off x="0" y="0"/>
              <a:ext cx="24384000" cy="1417474"/>
              <a:chOff x="0" y="0"/>
              <a:chExt cx="4816593" cy="279995"/>
            </a:xfrm>
          </p:grpSpPr>
          <p:sp>
            <p:nvSpPr>
              <p:cNvPr id="8" name="Freeform 8"/>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9" name="TextBox 9"/>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10" name="TextBox 10"/>
            <p:cNvSpPr txBox="1"/>
            <p:nvPr/>
          </p:nvSpPr>
          <p:spPr>
            <a:xfrm>
              <a:off x="1371600" y="134062"/>
              <a:ext cx="21640800" cy="1139825"/>
            </a:xfrm>
            <a:prstGeom prst="rect">
              <a:avLst/>
            </a:prstGeom>
          </p:spPr>
          <p:txBody>
            <a:bodyPr lIns="0" tIns="0" rIns="0" bIns="0" rtlCol="0" anchor="t">
              <a:spAutoFit/>
            </a:bodyPr>
            <a:lstStyle/>
            <a:p>
              <a:pPr algn="l">
                <a:lnSpc>
                  <a:spcPts val="6720"/>
                </a:lnSpc>
              </a:pPr>
              <a:r>
                <a:rPr lang="en-US" sz="5600" b="1">
                  <a:solidFill>
                    <a:srgbClr val="F2A900"/>
                  </a:solidFill>
                  <a:latin typeface="Proxima Nova 1"/>
                  <a:ea typeface="Proxima Nova 1"/>
                  <a:cs typeface="Proxima Nova 1"/>
                  <a:sym typeface="Proxima Nova 1"/>
                </a:rPr>
                <a:t>Information &amp; Communication as Seen Within OIG</a:t>
              </a:r>
            </a:p>
          </p:txBody>
        </p:sp>
      </p:grpSp>
      <p:sp>
        <p:nvSpPr>
          <p:cNvPr id="11" name="Freeform 11"/>
          <p:cNvSpPr/>
          <p:nvPr/>
        </p:nvSpPr>
        <p:spPr>
          <a:xfrm rot="-1016631">
            <a:off x="1019430" y="2198147"/>
            <a:ext cx="4683540" cy="4692547"/>
          </a:xfrm>
          <a:custGeom>
            <a:avLst/>
            <a:gdLst/>
            <a:ahLst/>
            <a:cxnLst/>
            <a:rect l="l" t="t" r="r" b="b"/>
            <a:pathLst>
              <a:path w="4683540" h="4692547">
                <a:moveTo>
                  <a:pt x="0" y="0"/>
                </a:moveTo>
                <a:lnTo>
                  <a:pt x="4683540" y="0"/>
                </a:lnTo>
                <a:lnTo>
                  <a:pt x="4683540" y="4692547"/>
                </a:lnTo>
                <a:lnTo>
                  <a:pt x="0" y="4692547"/>
                </a:lnTo>
                <a:lnTo>
                  <a:pt x="0" y="0"/>
                </a:lnTo>
                <a:close/>
              </a:path>
            </a:pathLst>
          </a:custGeom>
          <a:blipFill>
            <a:blip r:embed="rId4"/>
            <a:stretch>
              <a:fillRect/>
            </a:stretch>
          </a:blipFill>
          <a:ln w="47625" cap="rnd">
            <a:solidFill>
              <a:srgbClr val="F2A900"/>
            </a:solidFill>
            <a:prstDash val="solid"/>
            <a:round/>
          </a:ln>
        </p:spPr>
        <p:txBody>
          <a:bodyPr/>
          <a:lstStyle/>
          <a:p>
            <a:endParaRPr lang="en-US"/>
          </a:p>
        </p:txBody>
      </p:sp>
      <p:grpSp>
        <p:nvGrpSpPr>
          <p:cNvPr id="12" name="Group 12"/>
          <p:cNvGrpSpPr/>
          <p:nvPr/>
        </p:nvGrpSpPr>
        <p:grpSpPr>
          <a:xfrm>
            <a:off x="5189614" y="2624204"/>
            <a:ext cx="1918377" cy="1918377"/>
            <a:chOff x="0" y="0"/>
            <a:chExt cx="2557836" cy="2557836"/>
          </a:xfrm>
        </p:grpSpPr>
        <p:sp>
          <p:nvSpPr>
            <p:cNvPr id="13" name="Freeform 13"/>
            <p:cNvSpPr/>
            <p:nvPr/>
          </p:nvSpPr>
          <p:spPr>
            <a:xfrm>
              <a:off x="0" y="0"/>
              <a:ext cx="2557836" cy="2557836"/>
            </a:xfrm>
            <a:custGeom>
              <a:avLst/>
              <a:gdLst/>
              <a:ahLst/>
              <a:cxnLst/>
              <a:rect l="l" t="t" r="r" b="b"/>
              <a:pathLst>
                <a:path w="2557836" h="2557836">
                  <a:moveTo>
                    <a:pt x="0" y="0"/>
                  </a:moveTo>
                  <a:lnTo>
                    <a:pt x="2557836" y="0"/>
                  </a:lnTo>
                  <a:lnTo>
                    <a:pt x="2557836" y="2557836"/>
                  </a:lnTo>
                  <a:lnTo>
                    <a:pt x="0" y="25578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TextBox 14"/>
            <p:cNvSpPr txBox="1"/>
            <p:nvPr/>
          </p:nvSpPr>
          <p:spPr>
            <a:xfrm>
              <a:off x="70710" y="428936"/>
              <a:ext cx="2416417" cy="1866900"/>
            </a:xfrm>
            <a:prstGeom prst="rect">
              <a:avLst/>
            </a:prstGeom>
          </p:spPr>
          <p:txBody>
            <a:bodyPr lIns="0" tIns="0" rIns="0" bIns="0" rtlCol="0" anchor="t">
              <a:spAutoFit/>
            </a:bodyPr>
            <a:lstStyle/>
            <a:p>
              <a:pPr algn="ctr">
                <a:lnSpc>
                  <a:spcPts val="1644"/>
                </a:lnSpc>
              </a:pPr>
              <a:r>
                <a:rPr lang="en-US" sz="1370">
                  <a:solidFill>
                    <a:srgbClr val="002D72"/>
                  </a:solidFill>
                  <a:latin typeface="Proxima Nova 8"/>
                  <a:ea typeface="Proxima Nova 8"/>
                  <a:cs typeface="Proxima Nova 8"/>
                  <a:sym typeface="Proxima Nova 8"/>
                </a:rPr>
                <a:t>Integration with </a:t>
              </a:r>
            </a:p>
            <a:p>
              <a:pPr algn="ctr">
                <a:lnSpc>
                  <a:spcPts val="1644"/>
                </a:lnSpc>
              </a:pPr>
              <a:r>
                <a:rPr lang="en-US" sz="1370">
                  <a:solidFill>
                    <a:srgbClr val="002D72"/>
                  </a:solidFill>
                  <a:latin typeface="Proxima Nova 8"/>
                  <a:ea typeface="Proxima Nova 8"/>
                  <a:cs typeface="Proxima Nova 8"/>
                  <a:sym typeface="Proxima Nova 8"/>
                </a:rPr>
                <a:t>publicly accessible dashboards containing anonymized data </a:t>
              </a:r>
            </a:p>
            <a:p>
              <a:pPr algn="ctr">
                <a:lnSpc>
                  <a:spcPts val="1644"/>
                </a:lnSpc>
              </a:pPr>
              <a:r>
                <a:rPr lang="en-US" sz="1370">
                  <a:solidFill>
                    <a:srgbClr val="002D72"/>
                  </a:solidFill>
                  <a:latin typeface="Proxima Nova 8"/>
                  <a:ea typeface="Proxima Nova 8"/>
                  <a:cs typeface="Proxima Nova 8"/>
                  <a:sym typeface="Proxima Nova 8"/>
                </a:rPr>
                <a:t>about all complaints received by </a:t>
              </a:r>
            </a:p>
            <a:p>
              <a:pPr algn="ctr">
                <a:lnSpc>
                  <a:spcPts val="1644"/>
                </a:lnSpc>
              </a:pPr>
              <a:r>
                <a:rPr lang="en-US" sz="1370">
                  <a:solidFill>
                    <a:srgbClr val="002D72"/>
                  </a:solidFill>
                  <a:latin typeface="Proxima Nova 8"/>
                  <a:ea typeface="Proxima Nova 8"/>
                  <a:cs typeface="Proxima Nova 8"/>
                  <a:sym typeface="Proxima Nova 8"/>
                </a:rPr>
                <a:t>the OIG.</a:t>
              </a:r>
            </a:p>
          </p:txBody>
        </p:sp>
      </p:grpSp>
      <p:sp>
        <p:nvSpPr>
          <p:cNvPr id="15" name="TextBox 15"/>
          <p:cNvSpPr txBox="1"/>
          <p:nvPr/>
        </p:nvSpPr>
        <p:spPr>
          <a:xfrm>
            <a:off x="5060096" y="1698247"/>
            <a:ext cx="2383450" cy="792607"/>
          </a:xfrm>
          <a:prstGeom prst="rect">
            <a:avLst/>
          </a:prstGeom>
        </p:spPr>
        <p:txBody>
          <a:bodyPr lIns="0" tIns="0" rIns="0" bIns="0" rtlCol="0" anchor="t">
            <a:spAutoFit/>
          </a:bodyPr>
          <a:lstStyle/>
          <a:p>
            <a:pPr algn="ctr">
              <a:lnSpc>
                <a:spcPts val="3080"/>
              </a:lnSpc>
            </a:pPr>
            <a:r>
              <a:rPr lang="en-US" sz="3080" b="1">
                <a:solidFill>
                  <a:srgbClr val="002D72"/>
                </a:solidFill>
                <a:latin typeface="Canva Sans Bold"/>
                <a:ea typeface="Canva Sans Bold"/>
                <a:cs typeface="Canva Sans Bold"/>
                <a:sym typeface="Canva Sans Bold"/>
              </a:rPr>
              <a:t>OPEN DATA </a:t>
            </a:r>
          </a:p>
          <a:p>
            <a:pPr algn="ctr">
              <a:lnSpc>
                <a:spcPts val="3080"/>
              </a:lnSpc>
            </a:pPr>
            <a:r>
              <a:rPr lang="en-US" sz="3080" b="1">
                <a:solidFill>
                  <a:srgbClr val="002D72"/>
                </a:solidFill>
                <a:latin typeface="Canva Sans Bold"/>
                <a:ea typeface="Canva Sans Bold"/>
                <a:cs typeface="Canva Sans Bold"/>
                <a:sym typeface="Canva Sans Bold"/>
              </a:rPr>
              <a:t>PORTAL</a:t>
            </a:r>
          </a:p>
        </p:txBody>
      </p:sp>
      <p:sp>
        <p:nvSpPr>
          <p:cNvPr id="16" name="Freeform 16"/>
          <p:cNvSpPr/>
          <p:nvPr/>
        </p:nvSpPr>
        <p:spPr>
          <a:xfrm>
            <a:off x="10226317" y="1617525"/>
            <a:ext cx="7800720" cy="2427974"/>
          </a:xfrm>
          <a:custGeom>
            <a:avLst/>
            <a:gdLst/>
            <a:ahLst/>
            <a:cxnLst/>
            <a:rect l="l" t="t" r="r" b="b"/>
            <a:pathLst>
              <a:path w="7800720" h="2427974">
                <a:moveTo>
                  <a:pt x="0" y="0"/>
                </a:moveTo>
                <a:lnTo>
                  <a:pt x="7800720" y="0"/>
                </a:lnTo>
                <a:lnTo>
                  <a:pt x="7800720" y="2427974"/>
                </a:lnTo>
                <a:lnTo>
                  <a:pt x="0" y="2427974"/>
                </a:lnTo>
                <a:lnTo>
                  <a:pt x="0" y="0"/>
                </a:lnTo>
                <a:close/>
              </a:path>
            </a:pathLst>
          </a:custGeom>
          <a:blipFill>
            <a:blip r:embed="rId7"/>
            <a:stretch>
              <a:fillRect/>
            </a:stretch>
          </a:blipFill>
        </p:spPr>
        <p:txBody>
          <a:bodyPr/>
          <a:lstStyle/>
          <a:p>
            <a:endParaRPr lang="en-US"/>
          </a:p>
        </p:txBody>
      </p:sp>
      <p:grpSp>
        <p:nvGrpSpPr>
          <p:cNvPr id="17" name="Group 17"/>
          <p:cNvGrpSpPr/>
          <p:nvPr/>
        </p:nvGrpSpPr>
        <p:grpSpPr>
          <a:xfrm>
            <a:off x="15126158" y="3386382"/>
            <a:ext cx="2662233" cy="2662233"/>
            <a:chOff x="0" y="0"/>
            <a:chExt cx="3549644" cy="3549644"/>
          </a:xfrm>
        </p:grpSpPr>
        <p:sp>
          <p:nvSpPr>
            <p:cNvPr id="18" name="Freeform 18"/>
            <p:cNvSpPr/>
            <p:nvPr/>
          </p:nvSpPr>
          <p:spPr>
            <a:xfrm>
              <a:off x="0" y="0"/>
              <a:ext cx="3549644" cy="3549644"/>
            </a:xfrm>
            <a:custGeom>
              <a:avLst/>
              <a:gdLst/>
              <a:ahLst/>
              <a:cxnLst/>
              <a:rect l="l" t="t" r="r" b="b"/>
              <a:pathLst>
                <a:path w="3549644" h="3549644">
                  <a:moveTo>
                    <a:pt x="0" y="0"/>
                  </a:moveTo>
                  <a:lnTo>
                    <a:pt x="3549644" y="0"/>
                  </a:lnTo>
                  <a:lnTo>
                    <a:pt x="3549644" y="3549644"/>
                  </a:lnTo>
                  <a:lnTo>
                    <a:pt x="0" y="35496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TextBox 19"/>
            <p:cNvSpPr txBox="1"/>
            <p:nvPr/>
          </p:nvSpPr>
          <p:spPr>
            <a:xfrm>
              <a:off x="337769" y="541787"/>
              <a:ext cx="2874105" cy="2466069"/>
            </a:xfrm>
            <a:prstGeom prst="rect">
              <a:avLst/>
            </a:prstGeom>
          </p:spPr>
          <p:txBody>
            <a:bodyPr lIns="0" tIns="0" rIns="0" bIns="0" rtlCol="0" anchor="t">
              <a:spAutoFit/>
            </a:bodyPr>
            <a:lstStyle/>
            <a:p>
              <a:pPr algn="ctr">
                <a:lnSpc>
                  <a:spcPts val="1644"/>
                </a:lnSpc>
              </a:pPr>
              <a:r>
                <a:rPr lang="en-US" sz="1370">
                  <a:solidFill>
                    <a:srgbClr val="002D72"/>
                  </a:solidFill>
                  <a:latin typeface="Proxima Nova 8"/>
                  <a:ea typeface="Proxima Nova 8"/>
                  <a:cs typeface="Proxima Nova 8"/>
                  <a:sym typeface="Proxima Nova 8"/>
                </a:rPr>
                <a:t>Publication of current </a:t>
              </a:r>
            </a:p>
            <a:p>
              <a:pPr algn="ctr">
                <a:lnSpc>
                  <a:spcPts val="1644"/>
                </a:lnSpc>
              </a:pPr>
              <a:r>
                <a:rPr lang="en-US" sz="1370">
                  <a:solidFill>
                    <a:srgbClr val="002D72"/>
                  </a:solidFill>
                  <a:latin typeface="Proxima Nova 8"/>
                  <a:ea typeface="Proxima Nova 8"/>
                  <a:cs typeface="Proxima Nova 8"/>
                  <a:sym typeface="Proxima Nova 8"/>
                </a:rPr>
                <a:t>&amp; historical reports &amp; letters.</a:t>
              </a:r>
            </a:p>
            <a:p>
              <a:pPr algn="ctr">
                <a:lnSpc>
                  <a:spcPts val="1644"/>
                </a:lnSpc>
              </a:pPr>
              <a:r>
                <a:rPr lang="en-US" sz="1370">
                  <a:solidFill>
                    <a:srgbClr val="002D72"/>
                  </a:solidFill>
                  <a:latin typeface="Proxima Nova 8"/>
                  <a:ea typeface="Proxima Nova 8"/>
                  <a:cs typeface="Proxima Nova 8"/>
                  <a:sym typeface="Proxima Nova 8"/>
                </a:rPr>
                <a:t>By sharing investigative findings, the agency reinforces its dedication to transparency &amp; to addressing issues promptly &amp; responsibly, fostering a culture of integrity.</a:t>
              </a:r>
            </a:p>
          </p:txBody>
        </p:sp>
      </p:grpSp>
      <p:sp>
        <p:nvSpPr>
          <p:cNvPr id="20" name="TextBox 20"/>
          <p:cNvSpPr txBox="1"/>
          <p:nvPr/>
        </p:nvSpPr>
        <p:spPr>
          <a:xfrm>
            <a:off x="10934823" y="4235999"/>
            <a:ext cx="4035445" cy="398493"/>
          </a:xfrm>
          <a:prstGeom prst="rect">
            <a:avLst/>
          </a:prstGeom>
        </p:spPr>
        <p:txBody>
          <a:bodyPr lIns="0" tIns="0" rIns="0" bIns="0" rtlCol="0" anchor="t">
            <a:spAutoFit/>
          </a:bodyPr>
          <a:lstStyle/>
          <a:p>
            <a:pPr algn="ctr">
              <a:lnSpc>
                <a:spcPts val="3084"/>
              </a:lnSpc>
            </a:pPr>
            <a:r>
              <a:rPr lang="en-US" sz="3084" b="1">
                <a:solidFill>
                  <a:srgbClr val="002D72"/>
                </a:solidFill>
                <a:latin typeface="Canva Sans Bold"/>
                <a:ea typeface="Canva Sans Bold"/>
                <a:cs typeface="Canva Sans Bold"/>
                <a:sym typeface="Canva Sans Bold"/>
              </a:rPr>
              <a:t>REPORTS &amp; LETTERS</a:t>
            </a:r>
          </a:p>
        </p:txBody>
      </p:sp>
      <p:grpSp>
        <p:nvGrpSpPr>
          <p:cNvPr id="21" name="Group 21"/>
          <p:cNvGrpSpPr/>
          <p:nvPr/>
        </p:nvGrpSpPr>
        <p:grpSpPr>
          <a:xfrm>
            <a:off x="5176022" y="4693634"/>
            <a:ext cx="9347433" cy="4305141"/>
            <a:chOff x="0" y="0"/>
            <a:chExt cx="12463244" cy="5740188"/>
          </a:xfrm>
        </p:grpSpPr>
        <p:sp>
          <p:nvSpPr>
            <p:cNvPr id="22" name="Freeform 22"/>
            <p:cNvSpPr/>
            <p:nvPr/>
          </p:nvSpPr>
          <p:spPr>
            <a:xfrm rot="-720553">
              <a:off x="7419886" y="638230"/>
              <a:ext cx="4613847" cy="4613847"/>
            </a:xfrm>
            <a:custGeom>
              <a:avLst/>
              <a:gdLst/>
              <a:ahLst/>
              <a:cxnLst/>
              <a:rect l="l" t="t" r="r" b="b"/>
              <a:pathLst>
                <a:path w="4613847" h="4613847">
                  <a:moveTo>
                    <a:pt x="0" y="0"/>
                  </a:moveTo>
                  <a:lnTo>
                    <a:pt x="4613847" y="0"/>
                  </a:lnTo>
                  <a:lnTo>
                    <a:pt x="4613847" y="4613848"/>
                  </a:lnTo>
                  <a:lnTo>
                    <a:pt x="0" y="4613848"/>
                  </a:lnTo>
                  <a:lnTo>
                    <a:pt x="0" y="0"/>
                  </a:lnTo>
                  <a:close/>
                </a:path>
              </a:pathLst>
            </a:custGeom>
            <a:blipFill>
              <a:blip r:embed="rId8">
                <a:alphaModFix amt="3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23"/>
            <p:cNvSpPr/>
            <p:nvPr/>
          </p:nvSpPr>
          <p:spPr>
            <a:xfrm rot="791585">
              <a:off x="465629" y="465629"/>
              <a:ext cx="4613847" cy="4613847"/>
            </a:xfrm>
            <a:custGeom>
              <a:avLst/>
              <a:gdLst/>
              <a:ahLst/>
              <a:cxnLst/>
              <a:rect l="l" t="t" r="r" b="b"/>
              <a:pathLst>
                <a:path w="4613847" h="4613847">
                  <a:moveTo>
                    <a:pt x="0" y="0"/>
                  </a:moveTo>
                  <a:lnTo>
                    <a:pt x="4613848" y="0"/>
                  </a:lnTo>
                  <a:lnTo>
                    <a:pt x="4613848" y="4613848"/>
                  </a:lnTo>
                  <a:lnTo>
                    <a:pt x="0" y="4613848"/>
                  </a:lnTo>
                  <a:lnTo>
                    <a:pt x="0" y="0"/>
                  </a:lnTo>
                  <a:close/>
                </a:path>
              </a:pathLst>
            </a:custGeom>
            <a:blipFill>
              <a:blip r:embed="rId10">
                <a:alphaModFix amt="3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Freeform 24"/>
            <p:cNvSpPr/>
            <p:nvPr/>
          </p:nvSpPr>
          <p:spPr>
            <a:xfrm>
              <a:off x="3281639" y="1067786"/>
              <a:ext cx="3473535" cy="4672401"/>
            </a:xfrm>
            <a:custGeom>
              <a:avLst/>
              <a:gdLst/>
              <a:ahLst/>
              <a:cxnLst/>
              <a:rect l="l" t="t" r="r" b="b"/>
              <a:pathLst>
                <a:path w="3473535" h="4672401">
                  <a:moveTo>
                    <a:pt x="0" y="0"/>
                  </a:moveTo>
                  <a:lnTo>
                    <a:pt x="3473535" y="0"/>
                  </a:lnTo>
                  <a:lnTo>
                    <a:pt x="3473535" y="4672402"/>
                  </a:lnTo>
                  <a:lnTo>
                    <a:pt x="0" y="4672402"/>
                  </a:lnTo>
                  <a:lnTo>
                    <a:pt x="0" y="0"/>
                  </a:lnTo>
                  <a:close/>
                </a:path>
              </a:pathLst>
            </a:custGeom>
            <a:blipFill>
              <a:blip r:embed="rId12"/>
              <a:stretch>
                <a:fillRect l="-16993" t="-24505" r="-16997" b="-72"/>
              </a:stretch>
            </a:blipFill>
          </p:spPr>
          <p:txBody>
            <a:bodyPr/>
            <a:lstStyle/>
            <a:p>
              <a:endParaRPr lang="en-US"/>
            </a:p>
          </p:txBody>
        </p:sp>
      </p:grpSp>
      <p:sp>
        <p:nvSpPr>
          <p:cNvPr id="25" name="TextBox 25"/>
          <p:cNvSpPr txBox="1"/>
          <p:nvPr/>
        </p:nvSpPr>
        <p:spPr>
          <a:xfrm>
            <a:off x="11324048" y="6550265"/>
            <a:ext cx="2361643" cy="1441577"/>
          </a:xfrm>
          <a:prstGeom prst="rect">
            <a:avLst/>
          </a:prstGeom>
        </p:spPr>
        <p:txBody>
          <a:bodyPr lIns="0" tIns="0" rIns="0" bIns="0" rtlCol="0" anchor="t">
            <a:spAutoFit/>
          </a:bodyPr>
          <a:lstStyle/>
          <a:p>
            <a:pPr algn="ctr">
              <a:lnSpc>
                <a:spcPts val="1918"/>
              </a:lnSpc>
              <a:spcBef>
                <a:spcPct val="0"/>
              </a:spcBef>
            </a:pPr>
            <a:r>
              <a:rPr lang="en-US" sz="1370" spc="27">
                <a:solidFill>
                  <a:srgbClr val="002D72"/>
                </a:solidFill>
                <a:latin typeface="Proxima Nova 3"/>
                <a:ea typeface="Proxima Nova 3"/>
                <a:cs typeface="Proxima Nova 3"/>
                <a:sym typeface="Proxima Nova 3"/>
              </a:rPr>
              <a:t> These tools will both educate the public on the actions of the office and provide another channel through which complaints may be submitted.</a:t>
            </a:r>
          </a:p>
        </p:txBody>
      </p:sp>
      <p:sp>
        <p:nvSpPr>
          <p:cNvPr id="26" name="TextBox 26"/>
          <p:cNvSpPr txBox="1"/>
          <p:nvPr/>
        </p:nvSpPr>
        <p:spPr>
          <a:xfrm>
            <a:off x="11023824" y="5904182"/>
            <a:ext cx="3140241" cy="529569"/>
          </a:xfrm>
          <a:prstGeom prst="rect">
            <a:avLst/>
          </a:prstGeom>
        </p:spPr>
        <p:txBody>
          <a:bodyPr wrap="square" lIns="0" tIns="0" rIns="0" bIns="0" rtlCol="0" anchor="t">
            <a:spAutoFit/>
          </a:bodyPr>
          <a:lstStyle/>
          <a:p>
            <a:pPr algn="ctr">
              <a:lnSpc>
                <a:spcPts val="4312"/>
              </a:lnSpc>
              <a:spcBef>
                <a:spcPct val="0"/>
              </a:spcBef>
            </a:pPr>
            <a:r>
              <a:rPr lang="en-US" sz="3080" spc="61">
                <a:solidFill>
                  <a:srgbClr val="002D72"/>
                </a:solidFill>
                <a:latin typeface="Proxima Nova 2"/>
                <a:ea typeface="Proxima Nova 2"/>
                <a:cs typeface="Proxima Nova 2"/>
                <a:sym typeface="Proxima Nova 2"/>
              </a:rPr>
              <a:t>SOCIAL MEDIA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A99AC"/>
        </a:solidFill>
        <a:effectLst/>
      </p:bgPr>
    </p:bg>
    <p:spTree>
      <p:nvGrpSpPr>
        <p:cNvPr id="1" name=""/>
        <p:cNvGrpSpPr/>
        <p:nvPr/>
      </p:nvGrpSpPr>
      <p:grpSpPr>
        <a:xfrm>
          <a:off x="0" y="0"/>
          <a:ext cx="0" cy="0"/>
          <a:chOff x="0" y="0"/>
          <a:chExt cx="0" cy="0"/>
        </a:xfrm>
      </p:grpSpPr>
      <p:grpSp>
        <p:nvGrpSpPr>
          <p:cNvPr id="2" name="Group 2"/>
          <p:cNvGrpSpPr/>
          <p:nvPr/>
        </p:nvGrpSpPr>
        <p:grpSpPr>
          <a:xfrm>
            <a:off x="0" y="9170669"/>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022639"/>
            <a:ext cx="3011609" cy="1359164"/>
          </a:xfrm>
          <a:custGeom>
            <a:avLst/>
            <a:gdLst/>
            <a:ahLst/>
            <a:cxnLst/>
            <a:rect l="l" t="t" r="r" b="b"/>
            <a:pathLst>
              <a:path w="3011609" h="1359164">
                <a:moveTo>
                  <a:pt x="0" y="0"/>
                </a:moveTo>
                <a:lnTo>
                  <a:pt x="3011609" y="0"/>
                </a:lnTo>
                <a:lnTo>
                  <a:pt x="3011609" y="1359165"/>
                </a:lnTo>
                <a:lnTo>
                  <a:pt x="0" y="1359165"/>
                </a:lnTo>
                <a:lnTo>
                  <a:pt x="0" y="0"/>
                </a:lnTo>
                <a:close/>
              </a:path>
            </a:pathLst>
          </a:custGeom>
          <a:blipFill>
            <a:blip r:embed="rId3"/>
            <a:stretch>
              <a:fillRect t="-5394" b="-5394"/>
            </a:stretch>
          </a:blipFill>
        </p:spPr>
        <p:txBody>
          <a:bodyPr/>
          <a:lstStyle/>
          <a:p>
            <a:endParaRPr lang="en-US"/>
          </a:p>
        </p:txBody>
      </p:sp>
      <p:grpSp>
        <p:nvGrpSpPr>
          <p:cNvPr id="6" name="Group 6"/>
          <p:cNvGrpSpPr/>
          <p:nvPr/>
        </p:nvGrpSpPr>
        <p:grpSpPr>
          <a:xfrm>
            <a:off x="0" y="433278"/>
            <a:ext cx="18288000" cy="1063106"/>
            <a:chOff x="0" y="0"/>
            <a:chExt cx="24384000" cy="1417474"/>
          </a:xfrm>
        </p:grpSpPr>
        <p:grpSp>
          <p:nvGrpSpPr>
            <p:cNvPr id="7" name="Group 7"/>
            <p:cNvGrpSpPr/>
            <p:nvPr/>
          </p:nvGrpSpPr>
          <p:grpSpPr>
            <a:xfrm>
              <a:off x="0" y="0"/>
              <a:ext cx="24384000" cy="1417474"/>
              <a:chOff x="0" y="0"/>
              <a:chExt cx="4816593" cy="279995"/>
            </a:xfrm>
          </p:grpSpPr>
          <p:sp>
            <p:nvSpPr>
              <p:cNvPr id="8" name="Freeform 8"/>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9" name="TextBox 9"/>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10" name="TextBox 10"/>
            <p:cNvSpPr txBox="1"/>
            <p:nvPr/>
          </p:nvSpPr>
          <p:spPr>
            <a:xfrm>
              <a:off x="1371600" y="134062"/>
              <a:ext cx="21640800" cy="1139825"/>
            </a:xfrm>
            <a:prstGeom prst="rect">
              <a:avLst/>
            </a:prstGeom>
          </p:spPr>
          <p:txBody>
            <a:bodyPr lIns="0" tIns="0" rIns="0" bIns="0" rtlCol="0" anchor="t">
              <a:spAutoFit/>
            </a:bodyPr>
            <a:lstStyle/>
            <a:p>
              <a:pPr algn="l">
                <a:lnSpc>
                  <a:spcPts val="6720"/>
                </a:lnSpc>
              </a:pPr>
              <a:r>
                <a:rPr lang="en-US" sz="5600" b="1">
                  <a:solidFill>
                    <a:srgbClr val="F2A900"/>
                  </a:solidFill>
                  <a:latin typeface="Proxima Nova 1"/>
                  <a:ea typeface="Proxima Nova 1"/>
                  <a:cs typeface="Proxima Nova 1"/>
                  <a:sym typeface="Proxima Nova 1"/>
                </a:rPr>
                <a:t>Information &amp; Communication as Seen Within OIG</a:t>
              </a:r>
            </a:p>
          </p:txBody>
        </p:sp>
      </p:grpSp>
      <p:grpSp>
        <p:nvGrpSpPr>
          <p:cNvPr id="11" name="Group 11"/>
          <p:cNvGrpSpPr/>
          <p:nvPr/>
        </p:nvGrpSpPr>
        <p:grpSpPr>
          <a:xfrm>
            <a:off x="474839" y="2188544"/>
            <a:ext cx="6240354" cy="1550782"/>
            <a:chOff x="0" y="0"/>
            <a:chExt cx="8320471" cy="2067709"/>
          </a:xfrm>
        </p:grpSpPr>
        <p:grpSp>
          <p:nvGrpSpPr>
            <p:cNvPr id="12" name="Group 12"/>
            <p:cNvGrpSpPr/>
            <p:nvPr/>
          </p:nvGrpSpPr>
          <p:grpSpPr>
            <a:xfrm>
              <a:off x="0" y="0"/>
              <a:ext cx="8320471" cy="2067709"/>
              <a:chOff x="0" y="0"/>
              <a:chExt cx="1936897" cy="481336"/>
            </a:xfrm>
          </p:grpSpPr>
          <p:sp>
            <p:nvSpPr>
              <p:cNvPr id="13" name="Freeform 13"/>
              <p:cNvSpPr/>
              <p:nvPr/>
            </p:nvSpPr>
            <p:spPr>
              <a:xfrm>
                <a:off x="0" y="0"/>
                <a:ext cx="1936897" cy="481336"/>
              </a:xfrm>
              <a:custGeom>
                <a:avLst/>
                <a:gdLst/>
                <a:ahLst/>
                <a:cxnLst/>
                <a:rect l="l" t="t" r="r" b="b"/>
                <a:pathLst>
                  <a:path w="1936897" h="481336">
                    <a:moveTo>
                      <a:pt x="48359" y="0"/>
                    </a:moveTo>
                    <a:lnTo>
                      <a:pt x="1888538" y="0"/>
                    </a:lnTo>
                    <a:cubicBezTo>
                      <a:pt x="1915245" y="0"/>
                      <a:pt x="1936897" y="21651"/>
                      <a:pt x="1936897" y="48359"/>
                    </a:cubicBezTo>
                    <a:lnTo>
                      <a:pt x="1936897" y="432976"/>
                    </a:lnTo>
                    <a:cubicBezTo>
                      <a:pt x="1936897" y="459684"/>
                      <a:pt x="1915245" y="481336"/>
                      <a:pt x="1888538" y="481336"/>
                    </a:cubicBezTo>
                    <a:lnTo>
                      <a:pt x="48359" y="481336"/>
                    </a:lnTo>
                    <a:cubicBezTo>
                      <a:pt x="21651" y="481336"/>
                      <a:pt x="0" y="459684"/>
                      <a:pt x="0" y="432976"/>
                    </a:cubicBezTo>
                    <a:lnTo>
                      <a:pt x="0" y="48359"/>
                    </a:lnTo>
                    <a:cubicBezTo>
                      <a:pt x="0" y="21651"/>
                      <a:pt x="21651" y="0"/>
                      <a:pt x="48359" y="0"/>
                    </a:cubicBezTo>
                    <a:close/>
                  </a:path>
                </a:pathLst>
              </a:custGeom>
              <a:solidFill>
                <a:srgbClr val="154973"/>
              </a:solidFill>
            </p:spPr>
            <p:txBody>
              <a:bodyPr/>
              <a:lstStyle/>
              <a:p>
                <a:endParaRPr lang="en-US"/>
              </a:p>
            </p:txBody>
          </p:sp>
          <p:sp>
            <p:nvSpPr>
              <p:cNvPr id="14" name="TextBox 14"/>
              <p:cNvSpPr txBox="1"/>
              <p:nvPr/>
            </p:nvSpPr>
            <p:spPr>
              <a:xfrm>
                <a:off x="0" y="-47625"/>
                <a:ext cx="1936897" cy="528961"/>
              </a:xfrm>
              <a:prstGeom prst="rect">
                <a:avLst/>
              </a:prstGeom>
            </p:spPr>
            <p:txBody>
              <a:bodyPr lIns="56399" tIns="56399" rIns="56399" bIns="56399" rtlCol="0" anchor="ctr"/>
              <a:lstStyle/>
              <a:p>
                <a:pPr algn="ctr">
                  <a:lnSpc>
                    <a:spcPts val="2800"/>
                  </a:lnSpc>
                </a:pPr>
                <a:endParaRPr/>
              </a:p>
            </p:txBody>
          </p:sp>
        </p:grpSp>
        <p:sp>
          <p:nvSpPr>
            <p:cNvPr id="15" name="TextBox 15"/>
            <p:cNvSpPr txBox="1"/>
            <p:nvPr/>
          </p:nvSpPr>
          <p:spPr>
            <a:xfrm>
              <a:off x="550694" y="435814"/>
              <a:ext cx="7219083" cy="1100831"/>
            </a:xfrm>
            <a:prstGeom prst="rect">
              <a:avLst/>
            </a:prstGeom>
          </p:spPr>
          <p:txBody>
            <a:bodyPr lIns="0" tIns="0" rIns="0" bIns="0" rtlCol="0" anchor="t">
              <a:spAutoFit/>
            </a:bodyPr>
            <a:lstStyle/>
            <a:p>
              <a:pPr algn="ctr">
                <a:lnSpc>
                  <a:spcPts val="6988"/>
                </a:lnSpc>
                <a:spcBef>
                  <a:spcPct val="0"/>
                </a:spcBef>
              </a:pPr>
              <a:r>
                <a:rPr lang="en-US" sz="4992" spc="99">
                  <a:solidFill>
                    <a:srgbClr val="FFFFFF"/>
                  </a:solidFill>
                  <a:latin typeface="Proxima Nova 2"/>
                  <a:ea typeface="Proxima Nova 2"/>
                  <a:cs typeface="Proxima Nova 2"/>
                  <a:sym typeface="Proxima Nova 2"/>
                </a:rPr>
                <a:t>External Trainings</a:t>
              </a:r>
            </a:p>
          </p:txBody>
        </p:sp>
      </p:grpSp>
      <p:grpSp>
        <p:nvGrpSpPr>
          <p:cNvPr id="16" name="Group 16"/>
          <p:cNvGrpSpPr/>
          <p:nvPr/>
        </p:nvGrpSpPr>
        <p:grpSpPr>
          <a:xfrm>
            <a:off x="12135315" y="6497056"/>
            <a:ext cx="5318670" cy="2340203"/>
            <a:chOff x="0" y="0"/>
            <a:chExt cx="1694782" cy="745700"/>
          </a:xfrm>
        </p:grpSpPr>
        <p:sp>
          <p:nvSpPr>
            <p:cNvPr id="17" name="Freeform 17"/>
            <p:cNvSpPr/>
            <p:nvPr/>
          </p:nvSpPr>
          <p:spPr>
            <a:xfrm>
              <a:off x="0" y="0"/>
              <a:ext cx="1694782" cy="745700"/>
            </a:xfrm>
            <a:custGeom>
              <a:avLst/>
              <a:gdLst/>
              <a:ahLst/>
              <a:cxnLst/>
              <a:rect l="l" t="t" r="r" b="b"/>
              <a:pathLst>
                <a:path w="1694782" h="745700">
                  <a:moveTo>
                    <a:pt x="74236" y="0"/>
                  </a:moveTo>
                  <a:lnTo>
                    <a:pt x="1620546" y="0"/>
                  </a:lnTo>
                  <a:cubicBezTo>
                    <a:pt x="1661546" y="0"/>
                    <a:pt x="1694782" y="33237"/>
                    <a:pt x="1694782" y="74236"/>
                  </a:cubicBezTo>
                  <a:lnTo>
                    <a:pt x="1694782" y="671464"/>
                  </a:lnTo>
                  <a:cubicBezTo>
                    <a:pt x="1694782" y="712464"/>
                    <a:pt x="1661546" y="745700"/>
                    <a:pt x="1620546" y="745700"/>
                  </a:cubicBezTo>
                  <a:lnTo>
                    <a:pt x="74236" y="745700"/>
                  </a:lnTo>
                  <a:cubicBezTo>
                    <a:pt x="54548" y="745700"/>
                    <a:pt x="35665" y="737879"/>
                    <a:pt x="21743" y="723957"/>
                  </a:cubicBezTo>
                  <a:cubicBezTo>
                    <a:pt x="7821" y="710035"/>
                    <a:pt x="0" y="691153"/>
                    <a:pt x="0" y="671464"/>
                  </a:cubicBezTo>
                  <a:lnTo>
                    <a:pt x="0" y="74236"/>
                  </a:lnTo>
                  <a:cubicBezTo>
                    <a:pt x="0" y="33237"/>
                    <a:pt x="33237" y="0"/>
                    <a:pt x="74236" y="0"/>
                  </a:cubicBezTo>
                  <a:close/>
                </a:path>
              </a:pathLst>
            </a:custGeom>
            <a:solidFill>
              <a:srgbClr val="F2A900"/>
            </a:solidFill>
          </p:spPr>
          <p:txBody>
            <a:bodyPr/>
            <a:lstStyle/>
            <a:p>
              <a:endParaRPr lang="en-US"/>
            </a:p>
          </p:txBody>
        </p:sp>
        <p:sp>
          <p:nvSpPr>
            <p:cNvPr id="18" name="TextBox 18"/>
            <p:cNvSpPr txBox="1"/>
            <p:nvPr/>
          </p:nvSpPr>
          <p:spPr>
            <a:xfrm>
              <a:off x="0" y="-47625"/>
              <a:ext cx="1694782" cy="793325"/>
            </a:xfrm>
            <a:prstGeom prst="rect">
              <a:avLst/>
            </a:prstGeom>
          </p:spPr>
          <p:txBody>
            <a:bodyPr lIns="41988" tIns="41988" rIns="41988" bIns="41988" rtlCol="0" anchor="ctr"/>
            <a:lstStyle/>
            <a:p>
              <a:pPr algn="ctr">
                <a:lnSpc>
                  <a:spcPts val="2800"/>
                </a:lnSpc>
              </a:pPr>
              <a:endParaRPr/>
            </a:p>
          </p:txBody>
        </p:sp>
      </p:grpSp>
      <p:sp>
        <p:nvSpPr>
          <p:cNvPr id="19" name="TextBox 19"/>
          <p:cNvSpPr txBox="1"/>
          <p:nvPr/>
        </p:nvSpPr>
        <p:spPr>
          <a:xfrm>
            <a:off x="11575253" y="6698799"/>
            <a:ext cx="6450922" cy="1771015"/>
          </a:xfrm>
          <a:prstGeom prst="rect">
            <a:avLst/>
          </a:prstGeom>
        </p:spPr>
        <p:txBody>
          <a:bodyPr lIns="0" tIns="0" rIns="0" bIns="0" rtlCol="0" anchor="t">
            <a:spAutoFit/>
          </a:bodyPr>
          <a:lstStyle/>
          <a:p>
            <a:pPr algn="ctr">
              <a:lnSpc>
                <a:spcPts val="4759"/>
              </a:lnSpc>
            </a:pPr>
            <a:r>
              <a:rPr lang="en-US" sz="3399" spc="67">
                <a:solidFill>
                  <a:srgbClr val="002D72"/>
                </a:solidFill>
                <a:latin typeface="Proxima Nova 2"/>
                <a:ea typeface="Proxima Nova 2"/>
                <a:cs typeface="Proxima Nova 2"/>
                <a:sym typeface="Proxima Nova 2"/>
              </a:rPr>
              <a:t>Fraud Prevention </a:t>
            </a:r>
          </a:p>
          <a:p>
            <a:pPr algn="ctr">
              <a:lnSpc>
                <a:spcPts val="4759"/>
              </a:lnSpc>
            </a:pPr>
            <a:r>
              <a:rPr lang="en-US" sz="3399" spc="67">
                <a:solidFill>
                  <a:srgbClr val="002D72"/>
                </a:solidFill>
                <a:latin typeface="Proxima Nova 2"/>
                <a:ea typeface="Proxima Nova 2"/>
                <a:cs typeface="Proxima Nova 2"/>
                <a:sym typeface="Proxima Nova 2"/>
              </a:rPr>
              <a:t>&amp; </a:t>
            </a:r>
          </a:p>
          <a:p>
            <a:pPr algn="ctr">
              <a:lnSpc>
                <a:spcPts val="4759"/>
              </a:lnSpc>
              <a:spcBef>
                <a:spcPct val="0"/>
              </a:spcBef>
            </a:pPr>
            <a:r>
              <a:rPr lang="en-US" sz="3399" spc="67">
                <a:solidFill>
                  <a:srgbClr val="002D72"/>
                </a:solidFill>
                <a:latin typeface="Proxima Nova 2"/>
                <a:ea typeface="Proxima Nova 2"/>
                <a:cs typeface="Proxima Nova 2"/>
                <a:sym typeface="Proxima Nova 2"/>
              </a:rPr>
              <a:t>Integrity Assurance</a:t>
            </a:r>
          </a:p>
        </p:txBody>
      </p:sp>
      <p:sp>
        <p:nvSpPr>
          <p:cNvPr id="20" name="Freeform 20"/>
          <p:cNvSpPr/>
          <p:nvPr/>
        </p:nvSpPr>
        <p:spPr>
          <a:xfrm>
            <a:off x="10960425" y="1854113"/>
            <a:ext cx="2020851" cy="2064782"/>
          </a:xfrm>
          <a:custGeom>
            <a:avLst/>
            <a:gdLst/>
            <a:ahLst/>
            <a:cxnLst/>
            <a:rect l="l" t="t" r="r" b="b"/>
            <a:pathLst>
              <a:path w="2020851" h="2064782">
                <a:moveTo>
                  <a:pt x="0" y="0"/>
                </a:moveTo>
                <a:lnTo>
                  <a:pt x="2020851" y="0"/>
                </a:lnTo>
                <a:lnTo>
                  <a:pt x="2020851" y="2064782"/>
                </a:lnTo>
                <a:lnTo>
                  <a:pt x="0" y="2064782"/>
                </a:lnTo>
                <a:lnTo>
                  <a:pt x="0" y="0"/>
                </a:lnTo>
                <a:close/>
              </a:path>
            </a:pathLst>
          </a:custGeom>
          <a:blipFill>
            <a:blip r:embed="rId4"/>
            <a:stretch>
              <a:fillRect l="-1086" r="-1087"/>
            </a:stretch>
          </a:blipFill>
        </p:spPr>
        <p:txBody>
          <a:bodyPr/>
          <a:lstStyle/>
          <a:p>
            <a:endParaRPr lang="en-US"/>
          </a:p>
        </p:txBody>
      </p:sp>
      <p:sp>
        <p:nvSpPr>
          <p:cNvPr id="21" name="Freeform 21"/>
          <p:cNvSpPr/>
          <p:nvPr/>
        </p:nvSpPr>
        <p:spPr>
          <a:xfrm>
            <a:off x="9554402" y="4204645"/>
            <a:ext cx="2020851" cy="2064782"/>
          </a:xfrm>
          <a:custGeom>
            <a:avLst/>
            <a:gdLst/>
            <a:ahLst/>
            <a:cxnLst/>
            <a:rect l="l" t="t" r="r" b="b"/>
            <a:pathLst>
              <a:path w="2020851" h="2064782">
                <a:moveTo>
                  <a:pt x="0" y="0"/>
                </a:moveTo>
                <a:lnTo>
                  <a:pt x="2020851" y="0"/>
                </a:lnTo>
                <a:lnTo>
                  <a:pt x="2020851" y="2064782"/>
                </a:lnTo>
                <a:lnTo>
                  <a:pt x="0" y="2064782"/>
                </a:lnTo>
                <a:lnTo>
                  <a:pt x="0" y="0"/>
                </a:lnTo>
                <a:close/>
              </a:path>
            </a:pathLst>
          </a:custGeom>
          <a:blipFill>
            <a:blip r:embed="rId5"/>
            <a:stretch>
              <a:fillRect l="-1086" r="-1087"/>
            </a:stretch>
          </a:blipFill>
        </p:spPr>
        <p:txBody>
          <a:bodyPr/>
          <a:lstStyle/>
          <a:p>
            <a:endParaRPr lang="en-US"/>
          </a:p>
        </p:txBody>
      </p:sp>
      <p:sp>
        <p:nvSpPr>
          <p:cNvPr id="22" name="Freeform 22"/>
          <p:cNvSpPr/>
          <p:nvPr/>
        </p:nvSpPr>
        <p:spPr>
          <a:xfrm>
            <a:off x="6926676" y="4204645"/>
            <a:ext cx="2039967" cy="2039967"/>
          </a:xfrm>
          <a:custGeom>
            <a:avLst/>
            <a:gdLst/>
            <a:ahLst/>
            <a:cxnLst/>
            <a:rect l="l" t="t" r="r" b="b"/>
            <a:pathLst>
              <a:path w="2039967" h="2039967">
                <a:moveTo>
                  <a:pt x="0" y="0"/>
                </a:moveTo>
                <a:lnTo>
                  <a:pt x="2039967" y="0"/>
                </a:lnTo>
                <a:lnTo>
                  <a:pt x="2039967" y="2039967"/>
                </a:lnTo>
                <a:lnTo>
                  <a:pt x="0" y="2039967"/>
                </a:lnTo>
                <a:lnTo>
                  <a:pt x="0" y="0"/>
                </a:lnTo>
                <a:close/>
              </a:path>
            </a:pathLst>
          </a:custGeom>
          <a:blipFill>
            <a:blip r:embed="rId6"/>
            <a:stretch>
              <a:fillRect/>
            </a:stretch>
          </a:blipFill>
        </p:spPr>
        <p:txBody>
          <a:bodyPr/>
          <a:lstStyle/>
          <a:p>
            <a:endParaRPr lang="en-US"/>
          </a:p>
        </p:txBody>
      </p:sp>
      <p:sp>
        <p:nvSpPr>
          <p:cNvPr id="23" name="Freeform 23"/>
          <p:cNvSpPr/>
          <p:nvPr/>
        </p:nvSpPr>
        <p:spPr>
          <a:xfrm>
            <a:off x="5624526" y="6821269"/>
            <a:ext cx="2181332" cy="2113869"/>
          </a:xfrm>
          <a:custGeom>
            <a:avLst/>
            <a:gdLst/>
            <a:ahLst/>
            <a:cxnLst/>
            <a:rect l="l" t="t" r="r" b="b"/>
            <a:pathLst>
              <a:path w="2181332" h="2113869">
                <a:moveTo>
                  <a:pt x="0" y="0"/>
                </a:moveTo>
                <a:lnTo>
                  <a:pt x="2181332" y="0"/>
                </a:lnTo>
                <a:lnTo>
                  <a:pt x="2181332" y="2113868"/>
                </a:lnTo>
                <a:lnTo>
                  <a:pt x="0" y="2113868"/>
                </a:lnTo>
                <a:lnTo>
                  <a:pt x="0" y="0"/>
                </a:lnTo>
                <a:close/>
              </a:path>
            </a:pathLst>
          </a:custGeom>
          <a:blipFill>
            <a:blip r:embed="rId7"/>
            <a:stretch>
              <a:fillRect/>
            </a:stretch>
          </a:blipFill>
        </p:spPr>
        <p:txBody>
          <a:bodyPr/>
          <a:lstStyle/>
          <a:p>
            <a:endParaRPr lang="en-US"/>
          </a:p>
        </p:txBody>
      </p:sp>
      <p:sp>
        <p:nvSpPr>
          <p:cNvPr id="24" name="Freeform 24"/>
          <p:cNvSpPr/>
          <p:nvPr/>
        </p:nvSpPr>
        <p:spPr>
          <a:xfrm>
            <a:off x="15033225" y="4179519"/>
            <a:ext cx="1983900" cy="2031787"/>
          </a:xfrm>
          <a:custGeom>
            <a:avLst/>
            <a:gdLst/>
            <a:ahLst/>
            <a:cxnLst/>
            <a:rect l="l" t="t" r="r" b="b"/>
            <a:pathLst>
              <a:path w="1983900" h="2031787">
                <a:moveTo>
                  <a:pt x="0" y="0"/>
                </a:moveTo>
                <a:lnTo>
                  <a:pt x="1983900" y="0"/>
                </a:lnTo>
                <a:lnTo>
                  <a:pt x="1983900" y="2031787"/>
                </a:lnTo>
                <a:lnTo>
                  <a:pt x="0" y="2031787"/>
                </a:lnTo>
                <a:lnTo>
                  <a:pt x="0" y="0"/>
                </a:lnTo>
                <a:close/>
              </a:path>
            </a:pathLst>
          </a:custGeom>
          <a:blipFill>
            <a:blip r:embed="rId8"/>
            <a:stretch>
              <a:fillRect/>
            </a:stretch>
          </a:blipFill>
        </p:spPr>
        <p:txBody>
          <a:bodyPr/>
          <a:lstStyle/>
          <a:p>
            <a:endParaRPr lang="en-US"/>
          </a:p>
        </p:txBody>
      </p:sp>
      <p:sp>
        <p:nvSpPr>
          <p:cNvPr id="25" name="Freeform 25"/>
          <p:cNvSpPr/>
          <p:nvPr/>
        </p:nvSpPr>
        <p:spPr>
          <a:xfrm>
            <a:off x="8177959" y="2006801"/>
            <a:ext cx="1932081" cy="1912094"/>
          </a:xfrm>
          <a:custGeom>
            <a:avLst/>
            <a:gdLst/>
            <a:ahLst/>
            <a:cxnLst/>
            <a:rect l="l" t="t" r="r" b="b"/>
            <a:pathLst>
              <a:path w="1932081" h="1912094">
                <a:moveTo>
                  <a:pt x="0" y="0"/>
                </a:moveTo>
                <a:lnTo>
                  <a:pt x="1932082" y="0"/>
                </a:lnTo>
                <a:lnTo>
                  <a:pt x="1932082" y="1912094"/>
                </a:lnTo>
                <a:lnTo>
                  <a:pt x="0" y="1912094"/>
                </a:lnTo>
                <a:lnTo>
                  <a:pt x="0" y="0"/>
                </a:lnTo>
                <a:close/>
              </a:path>
            </a:pathLst>
          </a:custGeom>
          <a:blipFill>
            <a:blip r:embed="rId9"/>
            <a:stretch>
              <a:fillRect/>
            </a:stretch>
          </a:blipFill>
        </p:spPr>
        <p:txBody>
          <a:bodyPr/>
          <a:lstStyle/>
          <a:p>
            <a:endParaRPr lang="en-US"/>
          </a:p>
        </p:txBody>
      </p:sp>
      <p:sp>
        <p:nvSpPr>
          <p:cNvPr id="26" name="Freeform 26"/>
          <p:cNvSpPr/>
          <p:nvPr/>
        </p:nvSpPr>
        <p:spPr>
          <a:xfrm>
            <a:off x="12251528" y="4204645"/>
            <a:ext cx="1978596" cy="2006661"/>
          </a:xfrm>
          <a:custGeom>
            <a:avLst/>
            <a:gdLst/>
            <a:ahLst/>
            <a:cxnLst/>
            <a:rect l="l" t="t" r="r" b="b"/>
            <a:pathLst>
              <a:path w="1978596" h="2006661">
                <a:moveTo>
                  <a:pt x="0" y="0"/>
                </a:moveTo>
                <a:lnTo>
                  <a:pt x="1978596" y="0"/>
                </a:lnTo>
                <a:lnTo>
                  <a:pt x="1978596" y="2006661"/>
                </a:lnTo>
                <a:lnTo>
                  <a:pt x="0" y="2006661"/>
                </a:lnTo>
                <a:lnTo>
                  <a:pt x="0" y="0"/>
                </a:lnTo>
                <a:close/>
              </a:path>
            </a:pathLst>
          </a:custGeom>
          <a:blipFill>
            <a:blip r:embed="rId10"/>
            <a:stretch>
              <a:fillRect/>
            </a:stretch>
          </a:blipFill>
        </p:spPr>
        <p:txBody>
          <a:bodyPr/>
          <a:lstStyle/>
          <a:p>
            <a:endParaRPr lang="en-US"/>
          </a:p>
        </p:txBody>
      </p:sp>
      <p:sp>
        <p:nvSpPr>
          <p:cNvPr id="27" name="Freeform 27"/>
          <p:cNvSpPr/>
          <p:nvPr/>
        </p:nvSpPr>
        <p:spPr>
          <a:xfrm>
            <a:off x="4270847" y="4204645"/>
            <a:ext cx="2050688" cy="2064782"/>
          </a:xfrm>
          <a:custGeom>
            <a:avLst/>
            <a:gdLst/>
            <a:ahLst/>
            <a:cxnLst/>
            <a:rect l="l" t="t" r="r" b="b"/>
            <a:pathLst>
              <a:path w="2050688" h="2064782">
                <a:moveTo>
                  <a:pt x="0" y="0"/>
                </a:moveTo>
                <a:lnTo>
                  <a:pt x="2050688" y="0"/>
                </a:lnTo>
                <a:lnTo>
                  <a:pt x="2050688" y="2064782"/>
                </a:lnTo>
                <a:lnTo>
                  <a:pt x="0" y="2064782"/>
                </a:lnTo>
                <a:lnTo>
                  <a:pt x="0" y="0"/>
                </a:lnTo>
                <a:close/>
              </a:path>
            </a:pathLst>
          </a:custGeom>
          <a:blipFill>
            <a:blip r:embed="rId11"/>
            <a:stretch>
              <a:fillRect/>
            </a:stretch>
          </a:blipFill>
        </p:spPr>
        <p:txBody>
          <a:bodyPr/>
          <a:lstStyle/>
          <a:p>
            <a:endParaRPr lang="en-US"/>
          </a:p>
        </p:txBody>
      </p:sp>
      <p:sp>
        <p:nvSpPr>
          <p:cNvPr id="28" name="Freeform 28"/>
          <p:cNvSpPr/>
          <p:nvPr/>
        </p:nvSpPr>
        <p:spPr>
          <a:xfrm>
            <a:off x="8539283" y="6870208"/>
            <a:ext cx="2030237" cy="2015990"/>
          </a:xfrm>
          <a:custGeom>
            <a:avLst/>
            <a:gdLst/>
            <a:ahLst/>
            <a:cxnLst/>
            <a:rect l="l" t="t" r="r" b="b"/>
            <a:pathLst>
              <a:path w="2030237" h="2015990">
                <a:moveTo>
                  <a:pt x="0" y="0"/>
                </a:moveTo>
                <a:lnTo>
                  <a:pt x="2030238" y="0"/>
                </a:lnTo>
                <a:lnTo>
                  <a:pt x="2030238" y="2015990"/>
                </a:lnTo>
                <a:lnTo>
                  <a:pt x="0" y="2015990"/>
                </a:lnTo>
                <a:lnTo>
                  <a:pt x="0" y="0"/>
                </a:lnTo>
                <a:close/>
              </a:path>
            </a:pathLst>
          </a:custGeom>
          <a:blipFill>
            <a:blip r:embed="rId12"/>
            <a:stretch>
              <a:fillRect/>
            </a:stretch>
          </a:blipFill>
        </p:spPr>
        <p:txBody>
          <a:bodyPr/>
          <a:lstStyle/>
          <a:p>
            <a:endParaRPr lang="en-US"/>
          </a:p>
        </p:txBody>
      </p:sp>
      <p:sp>
        <p:nvSpPr>
          <p:cNvPr id="29" name="Freeform 29"/>
          <p:cNvSpPr/>
          <p:nvPr/>
        </p:nvSpPr>
        <p:spPr>
          <a:xfrm rot="936034">
            <a:off x="14313201" y="1693973"/>
            <a:ext cx="2021536" cy="2255263"/>
          </a:xfrm>
          <a:custGeom>
            <a:avLst/>
            <a:gdLst/>
            <a:ahLst/>
            <a:cxnLst/>
            <a:rect l="l" t="t" r="r" b="b"/>
            <a:pathLst>
              <a:path w="2021536" h="2255263">
                <a:moveTo>
                  <a:pt x="0" y="0"/>
                </a:moveTo>
                <a:lnTo>
                  <a:pt x="2021535" y="0"/>
                </a:lnTo>
                <a:lnTo>
                  <a:pt x="2021535" y="2255263"/>
                </a:lnTo>
                <a:lnTo>
                  <a:pt x="0" y="22552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30" name="Group 30"/>
          <p:cNvGrpSpPr/>
          <p:nvPr/>
        </p:nvGrpSpPr>
        <p:grpSpPr>
          <a:xfrm>
            <a:off x="474839" y="4241277"/>
            <a:ext cx="3492142" cy="4427439"/>
            <a:chOff x="0" y="0"/>
            <a:chExt cx="4656190" cy="5903252"/>
          </a:xfrm>
        </p:grpSpPr>
        <p:sp>
          <p:nvSpPr>
            <p:cNvPr id="31" name="Freeform 31"/>
            <p:cNvSpPr/>
            <p:nvPr/>
          </p:nvSpPr>
          <p:spPr>
            <a:xfrm>
              <a:off x="0" y="0"/>
              <a:ext cx="4656190" cy="5903252"/>
            </a:xfrm>
            <a:custGeom>
              <a:avLst/>
              <a:gdLst/>
              <a:ahLst/>
              <a:cxnLst/>
              <a:rect l="l" t="t" r="r" b="b"/>
              <a:pathLst>
                <a:path w="4656190" h="5903252">
                  <a:moveTo>
                    <a:pt x="0" y="0"/>
                  </a:moveTo>
                  <a:lnTo>
                    <a:pt x="4656190" y="0"/>
                  </a:lnTo>
                  <a:lnTo>
                    <a:pt x="4656190" y="5903252"/>
                  </a:lnTo>
                  <a:lnTo>
                    <a:pt x="0" y="590325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2" name="TextBox 32"/>
            <p:cNvSpPr txBox="1"/>
            <p:nvPr/>
          </p:nvSpPr>
          <p:spPr>
            <a:xfrm>
              <a:off x="574531" y="1366575"/>
              <a:ext cx="3944449" cy="3821401"/>
            </a:xfrm>
            <a:prstGeom prst="rect">
              <a:avLst/>
            </a:prstGeom>
          </p:spPr>
          <p:txBody>
            <a:bodyPr lIns="0" tIns="0" rIns="0" bIns="0" rtlCol="0" anchor="t">
              <a:spAutoFit/>
            </a:bodyPr>
            <a:lstStyle/>
            <a:p>
              <a:pPr algn="ctr">
                <a:lnSpc>
                  <a:spcPts val="2330"/>
                </a:lnSpc>
              </a:pPr>
              <a:r>
                <a:rPr lang="en-US" sz="1942">
                  <a:solidFill>
                    <a:srgbClr val="002D72"/>
                  </a:solidFill>
                  <a:latin typeface="Proxima Nova 8"/>
                  <a:ea typeface="Proxima Nova 8"/>
                  <a:cs typeface="Proxima Nova 8"/>
                  <a:sym typeface="Proxima Nova 8"/>
                </a:rPr>
                <a:t>Dedicated section </a:t>
              </a:r>
            </a:p>
            <a:p>
              <a:pPr algn="ctr">
                <a:lnSpc>
                  <a:spcPts val="2330"/>
                </a:lnSpc>
              </a:pPr>
              <a:r>
                <a:rPr lang="en-US" sz="1942">
                  <a:solidFill>
                    <a:srgbClr val="002D72"/>
                  </a:solidFill>
                  <a:latin typeface="Proxima Nova 8"/>
                  <a:ea typeface="Proxima Nova 8"/>
                  <a:cs typeface="Proxima Nova 8"/>
                  <a:sym typeface="Proxima Nova 8"/>
                </a:rPr>
                <a:t>for training resources, </a:t>
              </a:r>
            </a:p>
            <a:p>
              <a:pPr algn="ctr">
                <a:lnSpc>
                  <a:spcPts val="2330"/>
                </a:lnSpc>
              </a:pPr>
              <a:r>
                <a:rPr lang="en-US" sz="1942">
                  <a:solidFill>
                    <a:srgbClr val="002D72"/>
                  </a:solidFill>
                  <a:latin typeface="Proxima Nova 8"/>
                  <a:ea typeface="Proxima Nova 8"/>
                  <a:cs typeface="Proxima Nova 8"/>
                  <a:sym typeface="Proxima Nova 8"/>
                </a:rPr>
                <a:t>workshops, &amp; professional development opportunities.  </a:t>
              </a:r>
            </a:p>
            <a:p>
              <a:pPr algn="ctr">
                <a:lnSpc>
                  <a:spcPts val="2330"/>
                </a:lnSpc>
              </a:pPr>
              <a:r>
                <a:rPr lang="en-US" sz="1942">
                  <a:solidFill>
                    <a:srgbClr val="002D72"/>
                  </a:solidFill>
                  <a:latin typeface="Proxima Nova 8"/>
                  <a:ea typeface="Proxima Nova 8"/>
                  <a:cs typeface="Proxima Nova 8"/>
                  <a:sym typeface="Proxima Nova 8"/>
                </a:rPr>
                <a:t>Integration with NYS learning management systems for easy access to online courses &amp; educational materials.</a:t>
              </a:r>
            </a:p>
          </p:txBody>
        </p:sp>
      </p:grpSp>
      <p:sp>
        <p:nvSpPr>
          <p:cNvPr id="33" name="TextBox 33"/>
          <p:cNvSpPr txBox="1"/>
          <p:nvPr/>
        </p:nvSpPr>
        <p:spPr>
          <a:xfrm>
            <a:off x="1198737" y="4583738"/>
            <a:ext cx="2531715" cy="396240"/>
          </a:xfrm>
          <a:prstGeom prst="rect">
            <a:avLst/>
          </a:prstGeom>
        </p:spPr>
        <p:txBody>
          <a:bodyPr lIns="0" tIns="0" rIns="0" bIns="0" rtlCol="0" anchor="t">
            <a:spAutoFit/>
          </a:bodyPr>
          <a:lstStyle/>
          <a:p>
            <a:pPr algn="ctr">
              <a:lnSpc>
                <a:spcPts val="3359"/>
              </a:lnSpc>
              <a:spcBef>
                <a:spcPct val="0"/>
              </a:spcBef>
            </a:pPr>
            <a:r>
              <a:rPr lang="en-US" sz="2400" spc="48">
                <a:solidFill>
                  <a:srgbClr val="002D72"/>
                </a:solidFill>
                <a:latin typeface="Proxima Nova 2"/>
                <a:ea typeface="Proxima Nova 2"/>
                <a:cs typeface="Proxima Nova 2"/>
                <a:sym typeface="Proxima Nova 2"/>
              </a:rPr>
              <a:t>Internal Trainings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A99AC"/>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grpSp>
        <p:nvGrpSpPr>
          <p:cNvPr id="6" name="Group 6"/>
          <p:cNvGrpSpPr/>
          <p:nvPr/>
        </p:nvGrpSpPr>
        <p:grpSpPr>
          <a:xfrm rot="-3446170">
            <a:off x="9131320" y="5592379"/>
            <a:ext cx="6544606" cy="568366"/>
            <a:chOff x="0" y="0"/>
            <a:chExt cx="1629432" cy="141508"/>
          </a:xfrm>
        </p:grpSpPr>
        <p:sp>
          <p:nvSpPr>
            <p:cNvPr id="7" name="Freeform 7"/>
            <p:cNvSpPr/>
            <p:nvPr/>
          </p:nvSpPr>
          <p:spPr>
            <a:xfrm>
              <a:off x="0" y="0"/>
              <a:ext cx="1629432" cy="141508"/>
            </a:xfrm>
            <a:custGeom>
              <a:avLst/>
              <a:gdLst/>
              <a:ahLst/>
              <a:cxnLst/>
              <a:rect l="l" t="t" r="r" b="b"/>
              <a:pathLst>
                <a:path w="1629432" h="141508">
                  <a:moveTo>
                    <a:pt x="0" y="0"/>
                  </a:moveTo>
                  <a:lnTo>
                    <a:pt x="1629432" y="0"/>
                  </a:lnTo>
                  <a:lnTo>
                    <a:pt x="1629432" y="141508"/>
                  </a:lnTo>
                  <a:lnTo>
                    <a:pt x="0" y="141508"/>
                  </a:lnTo>
                  <a:close/>
                </a:path>
              </a:pathLst>
            </a:custGeom>
            <a:solidFill>
              <a:srgbClr val="FFFFFF"/>
            </a:solidFill>
          </p:spPr>
          <p:txBody>
            <a:bodyPr/>
            <a:lstStyle/>
            <a:p>
              <a:endParaRPr lang="en-US"/>
            </a:p>
          </p:txBody>
        </p:sp>
        <p:sp>
          <p:nvSpPr>
            <p:cNvPr id="8" name="TextBox 8"/>
            <p:cNvSpPr txBox="1"/>
            <p:nvPr/>
          </p:nvSpPr>
          <p:spPr>
            <a:xfrm>
              <a:off x="0" y="-38100"/>
              <a:ext cx="1629432" cy="179608"/>
            </a:xfrm>
            <a:prstGeom prst="rect">
              <a:avLst/>
            </a:prstGeom>
          </p:spPr>
          <p:txBody>
            <a:bodyPr lIns="49413" tIns="49413" rIns="49413" bIns="49413" rtlCol="0" anchor="ctr"/>
            <a:lstStyle/>
            <a:p>
              <a:pPr algn="ctr">
                <a:lnSpc>
                  <a:spcPts val="2315"/>
                </a:lnSpc>
              </a:pPr>
              <a:endParaRPr/>
            </a:p>
          </p:txBody>
        </p:sp>
      </p:grpSp>
      <p:sp>
        <p:nvSpPr>
          <p:cNvPr id="9" name="Freeform 9"/>
          <p:cNvSpPr/>
          <p:nvPr/>
        </p:nvSpPr>
        <p:spPr>
          <a:xfrm>
            <a:off x="11114335" y="3298079"/>
            <a:ext cx="7054445" cy="5581830"/>
          </a:xfrm>
          <a:custGeom>
            <a:avLst/>
            <a:gdLst/>
            <a:ahLst/>
            <a:cxnLst/>
            <a:rect l="l" t="t" r="r" b="b"/>
            <a:pathLst>
              <a:path w="7054445" h="5581830">
                <a:moveTo>
                  <a:pt x="0" y="0"/>
                </a:moveTo>
                <a:lnTo>
                  <a:pt x="7054445" y="0"/>
                </a:lnTo>
                <a:lnTo>
                  <a:pt x="7054445" y="5581830"/>
                </a:lnTo>
                <a:lnTo>
                  <a:pt x="0" y="55818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7347698">
            <a:off x="10452894" y="7804751"/>
            <a:ext cx="1157649" cy="500482"/>
          </a:xfrm>
          <a:custGeom>
            <a:avLst/>
            <a:gdLst/>
            <a:ahLst/>
            <a:cxnLst/>
            <a:rect l="l" t="t" r="r" b="b"/>
            <a:pathLst>
              <a:path w="1157649" h="500482">
                <a:moveTo>
                  <a:pt x="0" y="0"/>
                </a:moveTo>
                <a:lnTo>
                  <a:pt x="1157649" y="0"/>
                </a:lnTo>
                <a:lnTo>
                  <a:pt x="1157649" y="500482"/>
                </a:lnTo>
                <a:lnTo>
                  <a:pt x="0" y="500482"/>
                </a:lnTo>
                <a:lnTo>
                  <a:pt x="0" y="0"/>
                </a:lnTo>
                <a:close/>
              </a:path>
            </a:pathLst>
          </a:custGeom>
          <a:blipFill>
            <a:blip r:embed="rId6">
              <a:extLst>
                <a:ext uri="{96DAC541-7B7A-43D3-8B79-37D633B846F1}">
                  <asvg:svgBlip xmlns:asvg="http://schemas.microsoft.com/office/drawing/2016/SVG/main" r:embed="rId7"/>
                </a:ext>
              </a:extLst>
            </a:blip>
            <a:stretch>
              <a:fillRect l="-109612"/>
            </a:stretch>
          </a:blipFill>
        </p:spPr>
        <p:txBody>
          <a:bodyPr/>
          <a:lstStyle/>
          <a:p>
            <a:endParaRPr lang="en-US"/>
          </a:p>
        </p:txBody>
      </p:sp>
      <p:sp>
        <p:nvSpPr>
          <p:cNvPr id="11" name="Freeform 11"/>
          <p:cNvSpPr/>
          <p:nvPr/>
        </p:nvSpPr>
        <p:spPr>
          <a:xfrm rot="-3478562">
            <a:off x="13199056" y="3467069"/>
            <a:ext cx="1157649" cy="500482"/>
          </a:xfrm>
          <a:custGeom>
            <a:avLst/>
            <a:gdLst/>
            <a:ahLst/>
            <a:cxnLst/>
            <a:rect l="l" t="t" r="r" b="b"/>
            <a:pathLst>
              <a:path w="1157649" h="500482">
                <a:moveTo>
                  <a:pt x="0" y="0"/>
                </a:moveTo>
                <a:lnTo>
                  <a:pt x="1157649" y="0"/>
                </a:lnTo>
                <a:lnTo>
                  <a:pt x="1157649" y="500482"/>
                </a:lnTo>
                <a:lnTo>
                  <a:pt x="0" y="500482"/>
                </a:lnTo>
                <a:lnTo>
                  <a:pt x="0" y="0"/>
                </a:lnTo>
                <a:close/>
              </a:path>
            </a:pathLst>
          </a:custGeom>
          <a:blipFill>
            <a:blip r:embed="rId6">
              <a:extLst>
                <a:ext uri="{96DAC541-7B7A-43D3-8B79-37D633B846F1}">
                  <asvg:svgBlip xmlns:asvg="http://schemas.microsoft.com/office/drawing/2016/SVG/main" r:embed="rId7"/>
                </a:ext>
              </a:extLst>
            </a:blip>
            <a:stretch>
              <a:fillRect l="-109612"/>
            </a:stretch>
          </a:blipFill>
        </p:spPr>
        <p:txBody>
          <a:bodyPr/>
          <a:lstStyle/>
          <a:p>
            <a:endParaRPr lang="en-US"/>
          </a:p>
        </p:txBody>
      </p:sp>
      <p:grpSp>
        <p:nvGrpSpPr>
          <p:cNvPr id="12" name="Group 12"/>
          <p:cNvGrpSpPr/>
          <p:nvPr/>
        </p:nvGrpSpPr>
        <p:grpSpPr>
          <a:xfrm>
            <a:off x="13709500" y="3093871"/>
            <a:ext cx="1864116" cy="1625886"/>
            <a:chOff x="0" y="0"/>
            <a:chExt cx="812800" cy="708926"/>
          </a:xfrm>
        </p:grpSpPr>
        <p:sp>
          <p:nvSpPr>
            <p:cNvPr id="13" name="Freeform 13"/>
            <p:cNvSpPr/>
            <p:nvPr/>
          </p:nvSpPr>
          <p:spPr>
            <a:xfrm>
              <a:off x="0" y="0"/>
              <a:ext cx="812800" cy="708926"/>
            </a:xfrm>
            <a:custGeom>
              <a:avLst/>
              <a:gdLst/>
              <a:ahLst/>
              <a:cxnLst/>
              <a:rect l="l" t="t" r="r" b="b"/>
              <a:pathLst>
                <a:path w="812800" h="708926">
                  <a:moveTo>
                    <a:pt x="406400" y="0"/>
                  </a:moveTo>
                  <a:lnTo>
                    <a:pt x="812800" y="708926"/>
                  </a:lnTo>
                  <a:lnTo>
                    <a:pt x="0" y="708926"/>
                  </a:lnTo>
                  <a:lnTo>
                    <a:pt x="406400" y="0"/>
                  </a:lnTo>
                  <a:close/>
                </a:path>
              </a:pathLst>
            </a:custGeom>
            <a:solidFill>
              <a:srgbClr val="F2A900"/>
            </a:solidFill>
          </p:spPr>
          <p:txBody>
            <a:bodyPr/>
            <a:lstStyle/>
            <a:p>
              <a:endParaRPr lang="en-US"/>
            </a:p>
          </p:txBody>
        </p:sp>
        <p:sp>
          <p:nvSpPr>
            <p:cNvPr id="14" name="TextBox 14"/>
            <p:cNvSpPr txBox="1"/>
            <p:nvPr/>
          </p:nvSpPr>
          <p:spPr>
            <a:xfrm>
              <a:off x="127000" y="281519"/>
              <a:ext cx="558800" cy="376769"/>
            </a:xfrm>
            <a:prstGeom prst="rect">
              <a:avLst/>
            </a:prstGeom>
          </p:spPr>
          <p:txBody>
            <a:bodyPr lIns="50800" tIns="50800" rIns="50800" bIns="50800" rtlCol="0" anchor="ctr"/>
            <a:lstStyle/>
            <a:p>
              <a:pPr algn="ctr">
                <a:lnSpc>
                  <a:spcPts val="2800"/>
                </a:lnSpc>
              </a:pPr>
              <a:endParaRPr/>
            </a:p>
          </p:txBody>
        </p:sp>
      </p:grpSp>
      <p:sp>
        <p:nvSpPr>
          <p:cNvPr id="15" name="TextBox 15"/>
          <p:cNvSpPr txBox="1"/>
          <p:nvPr/>
        </p:nvSpPr>
        <p:spPr>
          <a:xfrm>
            <a:off x="13952404" y="4293124"/>
            <a:ext cx="1516195" cy="357662"/>
          </a:xfrm>
          <a:prstGeom prst="rect">
            <a:avLst/>
          </a:prstGeom>
        </p:spPr>
        <p:txBody>
          <a:bodyPr wrap="square" lIns="0" tIns="0" rIns="0" bIns="0" rtlCol="0" anchor="t">
            <a:spAutoFit/>
          </a:bodyPr>
          <a:lstStyle/>
          <a:p>
            <a:pPr algn="ctr">
              <a:lnSpc>
                <a:spcPts val="2995"/>
              </a:lnSpc>
            </a:pPr>
            <a:r>
              <a:rPr lang="en-US" sz="2139" b="1">
                <a:solidFill>
                  <a:srgbClr val="002D72"/>
                </a:solidFill>
                <a:latin typeface="Proxima Nova 7"/>
                <a:ea typeface="Proxima Nova 7"/>
                <a:cs typeface="Proxima Nova 7"/>
                <a:sym typeface="Proxima Nova 7"/>
              </a:rPr>
              <a:t>Monitoring</a:t>
            </a:r>
          </a:p>
        </p:txBody>
      </p:sp>
      <p:sp>
        <p:nvSpPr>
          <p:cNvPr id="16" name="TextBox 16"/>
          <p:cNvSpPr txBox="1"/>
          <p:nvPr/>
        </p:nvSpPr>
        <p:spPr>
          <a:xfrm>
            <a:off x="13448885" y="5408892"/>
            <a:ext cx="2333097" cy="357662"/>
          </a:xfrm>
          <a:prstGeom prst="rect">
            <a:avLst/>
          </a:prstGeom>
        </p:spPr>
        <p:txBody>
          <a:bodyPr wrap="square" lIns="0" tIns="0" rIns="0" bIns="0" rtlCol="0" anchor="t">
            <a:spAutoFit/>
          </a:bodyPr>
          <a:lstStyle/>
          <a:p>
            <a:pPr algn="ctr">
              <a:lnSpc>
                <a:spcPts val="2995"/>
              </a:lnSpc>
            </a:pPr>
            <a:r>
              <a:rPr lang="en-US" sz="2139" b="1">
                <a:solidFill>
                  <a:srgbClr val="002D72"/>
                </a:solidFill>
                <a:latin typeface="Proxima Nova 7"/>
                <a:ea typeface="Proxima Nova 7"/>
                <a:cs typeface="Proxima Nova 7"/>
                <a:sym typeface="Proxima Nova 7"/>
              </a:rPr>
              <a:t>Control Activities</a:t>
            </a:r>
          </a:p>
        </p:txBody>
      </p:sp>
      <p:sp>
        <p:nvSpPr>
          <p:cNvPr id="17" name="TextBox 17"/>
          <p:cNvSpPr txBox="1"/>
          <p:nvPr/>
        </p:nvSpPr>
        <p:spPr>
          <a:xfrm>
            <a:off x="13462077" y="6827664"/>
            <a:ext cx="2319905" cy="357662"/>
          </a:xfrm>
          <a:prstGeom prst="rect">
            <a:avLst/>
          </a:prstGeom>
        </p:spPr>
        <p:txBody>
          <a:bodyPr wrap="square" lIns="0" tIns="0" rIns="0" bIns="0" rtlCol="0" anchor="t">
            <a:spAutoFit/>
          </a:bodyPr>
          <a:lstStyle/>
          <a:p>
            <a:pPr algn="ctr">
              <a:lnSpc>
                <a:spcPts val="2995"/>
              </a:lnSpc>
            </a:pPr>
            <a:r>
              <a:rPr lang="en-US" sz="2139" b="1">
                <a:solidFill>
                  <a:srgbClr val="002D72"/>
                </a:solidFill>
                <a:latin typeface="Proxima Nova 7"/>
                <a:ea typeface="Proxima Nova 7"/>
                <a:cs typeface="Proxima Nova 7"/>
                <a:sym typeface="Proxima Nova 7"/>
              </a:rPr>
              <a:t>Risk Assessment</a:t>
            </a:r>
          </a:p>
        </p:txBody>
      </p:sp>
      <p:sp>
        <p:nvSpPr>
          <p:cNvPr id="18" name="TextBox 18"/>
          <p:cNvSpPr txBox="1"/>
          <p:nvPr/>
        </p:nvSpPr>
        <p:spPr>
          <a:xfrm>
            <a:off x="13171548" y="8329608"/>
            <a:ext cx="2723667" cy="357662"/>
          </a:xfrm>
          <a:prstGeom prst="rect">
            <a:avLst/>
          </a:prstGeom>
        </p:spPr>
        <p:txBody>
          <a:bodyPr wrap="square" lIns="0" tIns="0" rIns="0" bIns="0" rtlCol="0" anchor="t">
            <a:spAutoFit/>
          </a:bodyPr>
          <a:lstStyle/>
          <a:p>
            <a:pPr algn="ctr">
              <a:lnSpc>
                <a:spcPts val="2995"/>
              </a:lnSpc>
            </a:pPr>
            <a:r>
              <a:rPr lang="en-US" sz="2139" b="1">
                <a:solidFill>
                  <a:srgbClr val="002D72"/>
                </a:solidFill>
                <a:latin typeface="Proxima Nova 7"/>
                <a:ea typeface="Proxima Nova 7"/>
                <a:cs typeface="Proxima Nova 7"/>
                <a:sym typeface="Proxima Nova 7"/>
              </a:rPr>
              <a:t>Control Environment</a:t>
            </a:r>
          </a:p>
        </p:txBody>
      </p:sp>
      <p:sp>
        <p:nvSpPr>
          <p:cNvPr id="19" name="TextBox 19"/>
          <p:cNvSpPr txBox="1"/>
          <p:nvPr/>
        </p:nvSpPr>
        <p:spPr>
          <a:xfrm rot="-3469070">
            <a:off x="10483589" y="5687524"/>
            <a:ext cx="3787535" cy="373134"/>
          </a:xfrm>
          <a:prstGeom prst="rect">
            <a:avLst/>
          </a:prstGeom>
        </p:spPr>
        <p:txBody>
          <a:bodyPr lIns="0" tIns="0" rIns="0" bIns="0" rtlCol="0" anchor="t">
            <a:spAutoFit/>
          </a:bodyPr>
          <a:lstStyle/>
          <a:p>
            <a:pPr algn="ctr">
              <a:lnSpc>
                <a:spcPts val="2995"/>
              </a:lnSpc>
            </a:pPr>
            <a:r>
              <a:rPr lang="en-US" sz="2139" b="1">
                <a:solidFill>
                  <a:srgbClr val="002D72"/>
                </a:solidFill>
                <a:latin typeface="Proxima Nova 7"/>
                <a:ea typeface="Proxima Nova 7"/>
                <a:cs typeface="Proxima Nova 7"/>
                <a:sym typeface="Proxima Nova 7"/>
              </a:rPr>
              <a:t>Information &amp; Communication</a:t>
            </a:r>
          </a:p>
        </p:txBody>
      </p:sp>
      <p:grpSp>
        <p:nvGrpSpPr>
          <p:cNvPr id="20" name="Group 20"/>
          <p:cNvGrpSpPr/>
          <p:nvPr/>
        </p:nvGrpSpPr>
        <p:grpSpPr>
          <a:xfrm>
            <a:off x="0" y="497147"/>
            <a:ext cx="18288000" cy="1063106"/>
            <a:chOff x="0" y="0"/>
            <a:chExt cx="24384000" cy="1417474"/>
          </a:xfrm>
        </p:grpSpPr>
        <p:grpSp>
          <p:nvGrpSpPr>
            <p:cNvPr id="21" name="Group 21"/>
            <p:cNvGrpSpPr/>
            <p:nvPr/>
          </p:nvGrpSpPr>
          <p:grpSpPr>
            <a:xfrm>
              <a:off x="0" y="0"/>
              <a:ext cx="24384000" cy="1417474"/>
              <a:chOff x="0" y="0"/>
              <a:chExt cx="4816593" cy="279995"/>
            </a:xfrm>
          </p:grpSpPr>
          <p:sp>
            <p:nvSpPr>
              <p:cNvPr id="22" name="Freeform 22"/>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23" name="TextBox 23"/>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24" name="TextBox 24"/>
            <p:cNvSpPr txBox="1"/>
            <p:nvPr/>
          </p:nvSpPr>
          <p:spPr>
            <a:xfrm>
              <a:off x="1371600" y="277649"/>
              <a:ext cx="20647516" cy="1139825"/>
            </a:xfrm>
            <a:prstGeom prst="rect">
              <a:avLst/>
            </a:prstGeom>
          </p:spPr>
          <p:txBody>
            <a:bodyPr lIns="0" tIns="0" rIns="0" bIns="0" rtlCol="0" anchor="t">
              <a:spAutoFit/>
            </a:bodyPr>
            <a:lstStyle/>
            <a:p>
              <a:pPr algn="l">
                <a:lnSpc>
                  <a:spcPts val="6720"/>
                </a:lnSpc>
              </a:pPr>
              <a:r>
                <a:rPr lang="en-US" sz="5600" b="1">
                  <a:solidFill>
                    <a:srgbClr val="F2A900"/>
                  </a:solidFill>
                  <a:latin typeface="Proxima Nova 1"/>
                  <a:ea typeface="Proxima Nova 1"/>
                  <a:cs typeface="Proxima Nova 1"/>
                  <a:sym typeface="Proxima Nova 1"/>
                </a:rPr>
                <a:t>Monitoring</a:t>
              </a:r>
            </a:p>
          </p:txBody>
        </p:sp>
      </p:grpSp>
      <p:sp>
        <p:nvSpPr>
          <p:cNvPr id="25" name="TextBox 25"/>
          <p:cNvSpPr txBox="1"/>
          <p:nvPr/>
        </p:nvSpPr>
        <p:spPr>
          <a:xfrm>
            <a:off x="668146" y="3087936"/>
            <a:ext cx="11251117" cy="1109345"/>
          </a:xfrm>
          <a:prstGeom prst="rect">
            <a:avLst/>
          </a:prstGeom>
        </p:spPr>
        <p:txBody>
          <a:bodyPr lIns="0" tIns="0" rIns="0" bIns="0" rtlCol="0" anchor="t">
            <a:spAutoFit/>
          </a:bodyPr>
          <a:lstStyle/>
          <a:p>
            <a:pPr algn="ctr">
              <a:lnSpc>
                <a:spcPts val="4480"/>
              </a:lnSpc>
              <a:spcBef>
                <a:spcPct val="0"/>
              </a:spcBef>
            </a:pPr>
            <a:r>
              <a:rPr lang="en-US" sz="3200" spc="64">
                <a:solidFill>
                  <a:srgbClr val="002D72"/>
                </a:solidFill>
                <a:latin typeface="Proxima Nova 3"/>
                <a:ea typeface="Proxima Nova 3"/>
                <a:cs typeface="Proxima Nova 3"/>
                <a:sym typeface="Proxima Nova 3"/>
              </a:rPr>
              <a:t>Ongoing evaluations to assess whether the five components of internal control are effectively functioning.</a:t>
            </a:r>
          </a:p>
        </p:txBody>
      </p:sp>
      <p:sp>
        <p:nvSpPr>
          <p:cNvPr id="26" name="TextBox 26"/>
          <p:cNvSpPr txBox="1"/>
          <p:nvPr/>
        </p:nvSpPr>
        <p:spPr>
          <a:xfrm>
            <a:off x="1357613" y="5076825"/>
            <a:ext cx="9390311" cy="547370"/>
          </a:xfrm>
          <a:prstGeom prst="rect">
            <a:avLst/>
          </a:prstGeom>
        </p:spPr>
        <p:txBody>
          <a:bodyPr lIns="0" tIns="0" rIns="0" bIns="0" rtlCol="0" anchor="t">
            <a:spAutoFit/>
          </a:bodyPr>
          <a:lstStyle/>
          <a:p>
            <a:pPr marL="690881" lvl="1" indent="-345440" algn="ctr">
              <a:lnSpc>
                <a:spcPts val="4480"/>
              </a:lnSpc>
              <a:buFont typeface="Arial"/>
              <a:buChar char="•"/>
            </a:pPr>
            <a:r>
              <a:rPr lang="en-US" sz="3200" spc="64">
                <a:solidFill>
                  <a:srgbClr val="FFFFFF"/>
                </a:solidFill>
                <a:latin typeface="Proxima Nova 3"/>
                <a:ea typeface="Proxima Nova 3"/>
                <a:cs typeface="Proxima Nova 3"/>
                <a:sym typeface="Proxima Nova 3"/>
              </a:rPr>
              <a:t>Conducts ongoing and/or separate evaluations</a:t>
            </a:r>
          </a:p>
        </p:txBody>
      </p:sp>
      <p:sp>
        <p:nvSpPr>
          <p:cNvPr id="27" name="TextBox 27"/>
          <p:cNvSpPr txBox="1"/>
          <p:nvPr/>
        </p:nvSpPr>
        <p:spPr>
          <a:xfrm>
            <a:off x="1357613" y="6022319"/>
            <a:ext cx="8417421" cy="547370"/>
          </a:xfrm>
          <a:prstGeom prst="rect">
            <a:avLst/>
          </a:prstGeom>
        </p:spPr>
        <p:txBody>
          <a:bodyPr lIns="0" tIns="0" rIns="0" bIns="0" rtlCol="0" anchor="t">
            <a:spAutoFit/>
          </a:bodyPr>
          <a:lstStyle/>
          <a:p>
            <a:pPr marL="690881" lvl="1" indent="-345440" algn="ctr">
              <a:lnSpc>
                <a:spcPts val="4480"/>
              </a:lnSpc>
              <a:buFont typeface="Arial"/>
              <a:buChar char="•"/>
            </a:pPr>
            <a:r>
              <a:rPr lang="en-US" sz="3200" spc="64">
                <a:solidFill>
                  <a:srgbClr val="FFFFFF"/>
                </a:solidFill>
                <a:latin typeface="Proxima Nova 3"/>
                <a:ea typeface="Proxima Nova 3"/>
                <a:cs typeface="Proxima Nova 3"/>
                <a:sym typeface="Proxima Nova 3"/>
              </a:rPr>
              <a:t>Evaluates and communicates deficiencies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A99AC"/>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grpSp>
        <p:nvGrpSpPr>
          <p:cNvPr id="6" name="Group 6"/>
          <p:cNvGrpSpPr/>
          <p:nvPr/>
        </p:nvGrpSpPr>
        <p:grpSpPr>
          <a:xfrm>
            <a:off x="0" y="262574"/>
            <a:ext cx="18288000" cy="1063106"/>
            <a:chOff x="0" y="0"/>
            <a:chExt cx="4816593" cy="279995"/>
          </a:xfrm>
        </p:grpSpPr>
        <p:sp>
          <p:nvSpPr>
            <p:cNvPr id="7" name="Freeform 7"/>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8" name="TextBox 8"/>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9" name="Freeform 9"/>
          <p:cNvSpPr/>
          <p:nvPr/>
        </p:nvSpPr>
        <p:spPr>
          <a:xfrm>
            <a:off x="6652100" y="1490153"/>
            <a:ext cx="5582335" cy="6975413"/>
          </a:xfrm>
          <a:custGeom>
            <a:avLst/>
            <a:gdLst/>
            <a:ahLst/>
            <a:cxnLst/>
            <a:rect l="l" t="t" r="r" b="b"/>
            <a:pathLst>
              <a:path w="5582335" h="6975413">
                <a:moveTo>
                  <a:pt x="0" y="0"/>
                </a:moveTo>
                <a:lnTo>
                  <a:pt x="5582335" y="0"/>
                </a:lnTo>
                <a:lnTo>
                  <a:pt x="5582335" y="6975413"/>
                </a:lnTo>
                <a:lnTo>
                  <a:pt x="0" y="6975413"/>
                </a:lnTo>
                <a:lnTo>
                  <a:pt x="0" y="0"/>
                </a:lnTo>
                <a:close/>
              </a:path>
            </a:pathLst>
          </a:custGeom>
          <a:blipFill>
            <a:blip r:embed="rId4"/>
            <a:stretch>
              <a:fillRect/>
            </a:stretch>
          </a:blipFill>
        </p:spPr>
        <p:txBody>
          <a:bodyPr/>
          <a:lstStyle/>
          <a:p>
            <a:endParaRPr lang="en-US"/>
          </a:p>
        </p:txBody>
      </p:sp>
      <p:sp>
        <p:nvSpPr>
          <p:cNvPr id="13" name="TextBox 13"/>
          <p:cNvSpPr txBox="1"/>
          <p:nvPr/>
        </p:nvSpPr>
        <p:spPr>
          <a:xfrm>
            <a:off x="364192" y="8850734"/>
            <a:ext cx="5582335" cy="197811"/>
          </a:xfrm>
          <a:prstGeom prst="rect">
            <a:avLst/>
          </a:prstGeom>
        </p:spPr>
        <p:txBody>
          <a:bodyPr wrap="square" lIns="0" tIns="0" rIns="0" bIns="0" rtlCol="0" anchor="t">
            <a:spAutoFit/>
          </a:bodyPr>
          <a:lstStyle/>
          <a:p>
            <a:pPr algn="l">
              <a:lnSpc>
                <a:spcPts val="1679"/>
              </a:lnSpc>
            </a:pPr>
            <a:r>
              <a:rPr lang="en-US" sz="1200" u="sng" dirty="0">
                <a:solidFill>
                  <a:schemeClr val="bg1"/>
                </a:solidFill>
                <a:latin typeface="Proxima Nova 5"/>
                <a:ea typeface="Proxima Nova 5"/>
                <a:cs typeface="Proxima Nova 5"/>
                <a:sym typeface="Proxima Nova 5"/>
                <a:hlinkClick r:id="rId5" tooltip="https://ig.ny.gov/news/oig-releases-report-workers-compensation-claims-doccs-0">
                  <a:extLst>
                    <a:ext uri="{A12FA001-AC4F-418D-AE19-62706E023703}">
                      <ahyp:hlinkClr xmlns:ahyp="http://schemas.microsoft.com/office/drawing/2018/hyperlinkcolor" val="tx"/>
                    </a:ext>
                  </a:extLst>
                </a:hlinkClick>
              </a:rPr>
              <a:t>https://ig.ny.gov/news/oig-releases-report-workers-compensation-claims-doccs-0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A99AC"/>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grpSp>
        <p:nvGrpSpPr>
          <p:cNvPr id="6" name="Group 6"/>
          <p:cNvGrpSpPr/>
          <p:nvPr/>
        </p:nvGrpSpPr>
        <p:grpSpPr>
          <a:xfrm>
            <a:off x="0" y="262574"/>
            <a:ext cx="18288000" cy="1063106"/>
            <a:chOff x="0" y="0"/>
            <a:chExt cx="4816593" cy="279995"/>
          </a:xfrm>
        </p:grpSpPr>
        <p:sp>
          <p:nvSpPr>
            <p:cNvPr id="7" name="Freeform 7"/>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8" name="TextBox 8"/>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9" name="Freeform 9"/>
          <p:cNvSpPr/>
          <p:nvPr/>
        </p:nvSpPr>
        <p:spPr>
          <a:xfrm>
            <a:off x="6194993" y="2701579"/>
            <a:ext cx="11064307" cy="4367890"/>
          </a:xfrm>
          <a:custGeom>
            <a:avLst/>
            <a:gdLst/>
            <a:ahLst/>
            <a:cxnLst/>
            <a:rect l="l" t="t" r="r" b="b"/>
            <a:pathLst>
              <a:path w="11064307" h="4367890">
                <a:moveTo>
                  <a:pt x="0" y="0"/>
                </a:moveTo>
                <a:lnTo>
                  <a:pt x="11064307" y="0"/>
                </a:lnTo>
                <a:lnTo>
                  <a:pt x="11064307" y="4367890"/>
                </a:lnTo>
                <a:lnTo>
                  <a:pt x="0" y="4367890"/>
                </a:lnTo>
                <a:lnTo>
                  <a:pt x="0" y="0"/>
                </a:lnTo>
                <a:close/>
              </a:path>
            </a:pathLst>
          </a:custGeom>
          <a:blipFill>
            <a:blip r:embed="rId4"/>
            <a:stretch>
              <a:fillRect/>
            </a:stretch>
          </a:blipFill>
          <a:ln w="76200" cap="sq">
            <a:solidFill>
              <a:srgbClr val="F2A900"/>
            </a:solidFill>
            <a:prstDash val="solid"/>
            <a:miter/>
          </a:ln>
        </p:spPr>
        <p:txBody>
          <a:bodyPr/>
          <a:lstStyle/>
          <a:p>
            <a:endParaRPr lang="en-US"/>
          </a:p>
        </p:txBody>
      </p:sp>
      <p:grpSp>
        <p:nvGrpSpPr>
          <p:cNvPr id="10" name="Group 10"/>
          <p:cNvGrpSpPr/>
          <p:nvPr/>
        </p:nvGrpSpPr>
        <p:grpSpPr>
          <a:xfrm>
            <a:off x="7561501" y="3210091"/>
            <a:ext cx="8437547" cy="556260"/>
            <a:chOff x="0" y="0"/>
            <a:chExt cx="11250062" cy="741680"/>
          </a:xfrm>
        </p:grpSpPr>
        <p:sp>
          <p:nvSpPr>
            <p:cNvPr id="11" name="Freeform 11"/>
            <p:cNvSpPr/>
            <p:nvPr/>
          </p:nvSpPr>
          <p:spPr>
            <a:xfrm>
              <a:off x="-46990" y="-102870"/>
              <a:ext cx="11359283" cy="1126490"/>
            </a:xfrm>
            <a:custGeom>
              <a:avLst/>
              <a:gdLst/>
              <a:ahLst/>
              <a:cxnLst/>
              <a:rect l="l" t="t" r="r" b="b"/>
              <a:pathLst>
                <a:path w="11359283" h="1126490">
                  <a:moveTo>
                    <a:pt x="104995" y="153670"/>
                  </a:moveTo>
                  <a:cubicBezTo>
                    <a:pt x="1820492" y="160020"/>
                    <a:pt x="1837893" y="173990"/>
                    <a:pt x="1991606" y="181610"/>
                  </a:cubicBezTo>
                  <a:cubicBezTo>
                    <a:pt x="2399091" y="198120"/>
                    <a:pt x="3834714" y="162560"/>
                    <a:pt x="4214647" y="180340"/>
                  </a:cubicBezTo>
                  <a:cubicBezTo>
                    <a:pt x="4345158" y="186690"/>
                    <a:pt x="4387212" y="201930"/>
                    <a:pt x="4477119" y="205740"/>
                  </a:cubicBezTo>
                  <a:cubicBezTo>
                    <a:pt x="4574278" y="210820"/>
                    <a:pt x="4655485" y="198120"/>
                    <a:pt x="4775845" y="205740"/>
                  </a:cubicBezTo>
                  <a:cubicBezTo>
                    <a:pt x="4964361" y="217170"/>
                    <a:pt x="5271787" y="281940"/>
                    <a:pt x="5499456" y="293370"/>
                  </a:cubicBezTo>
                  <a:cubicBezTo>
                    <a:pt x="5699574" y="303530"/>
                    <a:pt x="5873589" y="278130"/>
                    <a:pt x="6067905" y="284480"/>
                  </a:cubicBezTo>
                  <a:cubicBezTo>
                    <a:pt x="6273823" y="290830"/>
                    <a:pt x="6394183" y="323850"/>
                    <a:pt x="6703060" y="335280"/>
                  </a:cubicBezTo>
                  <a:cubicBezTo>
                    <a:pt x="7525280" y="369570"/>
                    <a:pt x="10856215" y="0"/>
                    <a:pt x="11239047" y="336550"/>
                  </a:cubicBezTo>
                  <a:cubicBezTo>
                    <a:pt x="11359282" y="449580"/>
                    <a:pt x="11359282" y="679450"/>
                    <a:pt x="11239047" y="793750"/>
                  </a:cubicBezTo>
                  <a:cubicBezTo>
                    <a:pt x="10859115" y="1126490"/>
                    <a:pt x="7344014" y="802640"/>
                    <a:pt x="6762514" y="793750"/>
                  </a:cubicBezTo>
                  <a:cubicBezTo>
                    <a:pt x="6621852" y="791210"/>
                    <a:pt x="6589950" y="792480"/>
                    <a:pt x="6500042" y="784860"/>
                  </a:cubicBezTo>
                  <a:cubicBezTo>
                    <a:pt x="6401434" y="775970"/>
                    <a:pt x="6312976" y="749300"/>
                    <a:pt x="6195516" y="741680"/>
                  </a:cubicBezTo>
                  <a:cubicBezTo>
                    <a:pt x="6036002" y="730250"/>
                    <a:pt x="5831535" y="750570"/>
                    <a:pt x="5622717" y="741680"/>
                  </a:cubicBezTo>
                  <a:cubicBezTo>
                    <a:pt x="5367495" y="728980"/>
                    <a:pt x="4986112" y="673100"/>
                    <a:pt x="4775844" y="662940"/>
                  </a:cubicBezTo>
                  <a:cubicBezTo>
                    <a:pt x="4651134" y="657860"/>
                    <a:pt x="4574277" y="668020"/>
                    <a:pt x="4477119" y="662940"/>
                  </a:cubicBezTo>
                  <a:cubicBezTo>
                    <a:pt x="4382861" y="659130"/>
                    <a:pt x="4339357" y="642620"/>
                    <a:pt x="4203045" y="636270"/>
                  </a:cubicBezTo>
                  <a:cubicBezTo>
                    <a:pt x="3820212" y="617220"/>
                    <a:pt x="2387490" y="650240"/>
                    <a:pt x="1984356" y="635000"/>
                  </a:cubicBezTo>
                  <a:cubicBezTo>
                    <a:pt x="1833543" y="628650"/>
                    <a:pt x="1817591" y="615950"/>
                    <a:pt x="1674029" y="610870"/>
                  </a:cubicBezTo>
                  <a:cubicBezTo>
                    <a:pt x="1352101" y="599440"/>
                    <a:pt x="296411" y="783590"/>
                    <a:pt x="104995" y="615950"/>
                  </a:cubicBezTo>
                  <a:cubicBezTo>
                    <a:pt x="0" y="518160"/>
                    <a:pt x="104995" y="153670"/>
                    <a:pt x="104995" y="153670"/>
                  </a:cubicBezTo>
                </a:path>
              </a:pathLst>
            </a:custGeom>
            <a:solidFill>
              <a:srgbClr val="FFF234">
                <a:alpha val="24706"/>
              </a:srgbClr>
            </a:solidFill>
            <a:ln cap="sq">
              <a:noFill/>
              <a:prstDash val="solid"/>
              <a:miter/>
            </a:ln>
          </p:spPr>
          <p:txBody>
            <a:bodyPr/>
            <a:lstStyle/>
            <a:p>
              <a:endParaRPr lang="en-US"/>
            </a:p>
          </p:txBody>
        </p:sp>
      </p:grpSp>
      <p:grpSp>
        <p:nvGrpSpPr>
          <p:cNvPr id="12" name="Group 12"/>
          <p:cNvGrpSpPr/>
          <p:nvPr/>
        </p:nvGrpSpPr>
        <p:grpSpPr>
          <a:xfrm>
            <a:off x="6376035" y="5080449"/>
            <a:ext cx="10883265" cy="496253"/>
            <a:chOff x="0" y="0"/>
            <a:chExt cx="14511020" cy="661670"/>
          </a:xfrm>
        </p:grpSpPr>
        <p:sp>
          <p:nvSpPr>
            <p:cNvPr id="13" name="Freeform 13"/>
            <p:cNvSpPr/>
            <p:nvPr/>
          </p:nvSpPr>
          <p:spPr>
            <a:xfrm>
              <a:off x="-12700" y="-407670"/>
              <a:ext cx="14596111" cy="1530350"/>
            </a:xfrm>
            <a:custGeom>
              <a:avLst/>
              <a:gdLst/>
              <a:ahLst/>
              <a:cxnLst/>
              <a:rect l="l" t="t" r="r" b="b"/>
              <a:pathLst>
                <a:path w="14596111" h="1530350">
                  <a:moveTo>
                    <a:pt x="120650" y="458470"/>
                  </a:moveTo>
                  <a:cubicBezTo>
                    <a:pt x="918210" y="556260"/>
                    <a:pt x="948690" y="538480"/>
                    <a:pt x="1075690" y="534670"/>
                  </a:cubicBezTo>
                  <a:cubicBezTo>
                    <a:pt x="1391920" y="523240"/>
                    <a:pt x="2420620" y="566420"/>
                    <a:pt x="2720340" y="534670"/>
                  </a:cubicBezTo>
                  <a:cubicBezTo>
                    <a:pt x="2834640" y="521970"/>
                    <a:pt x="2846070" y="494030"/>
                    <a:pt x="2955290" y="482600"/>
                  </a:cubicBezTo>
                  <a:cubicBezTo>
                    <a:pt x="3200400" y="455930"/>
                    <a:pt x="3902710" y="469900"/>
                    <a:pt x="4154170" y="482600"/>
                  </a:cubicBezTo>
                  <a:cubicBezTo>
                    <a:pt x="4271010" y="487680"/>
                    <a:pt x="4319270" y="490220"/>
                    <a:pt x="4408170" y="508000"/>
                  </a:cubicBezTo>
                  <a:cubicBezTo>
                    <a:pt x="4507230" y="527050"/>
                    <a:pt x="4621530" y="594360"/>
                    <a:pt x="4719320" y="600710"/>
                  </a:cubicBezTo>
                  <a:cubicBezTo>
                    <a:pt x="4801870" y="604520"/>
                    <a:pt x="4852670" y="568960"/>
                    <a:pt x="4953000" y="560070"/>
                  </a:cubicBezTo>
                  <a:cubicBezTo>
                    <a:pt x="5132070" y="544830"/>
                    <a:pt x="5520690" y="570230"/>
                    <a:pt x="5706110" y="561340"/>
                  </a:cubicBezTo>
                  <a:cubicBezTo>
                    <a:pt x="5814060" y="554990"/>
                    <a:pt x="5816600" y="542290"/>
                    <a:pt x="5962650" y="534670"/>
                  </a:cubicBezTo>
                  <a:cubicBezTo>
                    <a:pt x="6800850" y="491490"/>
                    <a:pt x="13938250" y="0"/>
                    <a:pt x="14471650" y="534670"/>
                  </a:cubicBezTo>
                  <a:cubicBezTo>
                    <a:pt x="14594839" y="657860"/>
                    <a:pt x="14596111" y="867410"/>
                    <a:pt x="14471650" y="991870"/>
                  </a:cubicBezTo>
                  <a:cubicBezTo>
                    <a:pt x="13933170" y="1530350"/>
                    <a:pt x="6703060" y="948690"/>
                    <a:pt x="5826760" y="990600"/>
                  </a:cubicBezTo>
                  <a:cubicBezTo>
                    <a:pt x="5669280" y="998220"/>
                    <a:pt x="5654040" y="1012190"/>
                    <a:pt x="5548630" y="1017270"/>
                  </a:cubicBezTo>
                  <a:cubicBezTo>
                    <a:pt x="5410200" y="1023620"/>
                    <a:pt x="5204460" y="1019810"/>
                    <a:pt x="5068570" y="1017270"/>
                  </a:cubicBezTo>
                  <a:cubicBezTo>
                    <a:pt x="4969510" y="1016000"/>
                    <a:pt x="4917440" y="1016000"/>
                    <a:pt x="4809490" y="1008380"/>
                  </a:cubicBezTo>
                  <a:cubicBezTo>
                    <a:pt x="4631690" y="996950"/>
                    <a:pt x="4354830" y="952500"/>
                    <a:pt x="4098290" y="939800"/>
                  </a:cubicBezTo>
                  <a:cubicBezTo>
                    <a:pt x="3798570" y="924560"/>
                    <a:pt x="3329940" y="934720"/>
                    <a:pt x="3115310" y="939800"/>
                  </a:cubicBezTo>
                  <a:cubicBezTo>
                    <a:pt x="3011170" y="941070"/>
                    <a:pt x="2964180" y="941070"/>
                    <a:pt x="2884170" y="948690"/>
                  </a:cubicBezTo>
                  <a:cubicBezTo>
                    <a:pt x="2797810" y="957580"/>
                    <a:pt x="2745740" y="981710"/>
                    <a:pt x="2616200" y="991870"/>
                  </a:cubicBezTo>
                  <a:cubicBezTo>
                    <a:pt x="2293620" y="1017270"/>
                    <a:pt x="1297940" y="1003300"/>
                    <a:pt x="904240" y="991870"/>
                  </a:cubicBezTo>
                  <a:cubicBezTo>
                    <a:pt x="698500" y="985520"/>
                    <a:pt x="579120" y="976630"/>
                    <a:pt x="431800" y="962660"/>
                  </a:cubicBezTo>
                  <a:cubicBezTo>
                    <a:pt x="300990" y="949960"/>
                    <a:pt x="120650" y="989330"/>
                    <a:pt x="63500" y="915670"/>
                  </a:cubicBezTo>
                  <a:cubicBezTo>
                    <a:pt x="0" y="834390"/>
                    <a:pt x="120650" y="458470"/>
                    <a:pt x="120650" y="458470"/>
                  </a:cubicBezTo>
                </a:path>
              </a:pathLst>
            </a:custGeom>
            <a:solidFill>
              <a:srgbClr val="FFF234">
                <a:alpha val="24706"/>
              </a:srgbClr>
            </a:solidFill>
            <a:ln cap="sq">
              <a:noFill/>
              <a:prstDash val="solid"/>
              <a:miter/>
            </a:ln>
          </p:spPr>
          <p:txBody>
            <a:bodyPr/>
            <a:lstStyle/>
            <a:p>
              <a:endParaRPr lang="en-US"/>
            </a:p>
          </p:txBody>
        </p:sp>
      </p:grpSp>
      <p:grpSp>
        <p:nvGrpSpPr>
          <p:cNvPr id="14" name="Group 14"/>
          <p:cNvGrpSpPr/>
          <p:nvPr/>
        </p:nvGrpSpPr>
        <p:grpSpPr>
          <a:xfrm>
            <a:off x="6376035" y="5576701"/>
            <a:ext cx="4211003" cy="517207"/>
            <a:chOff x="0" y="0"/>
            <a:chExt cx="5614670" cy="689610"/>
          </a:xfrm>
        </p:grpSpPr>
        <p:sp>
          <p:nvSpPr>
            <p:cNvPr id="15" name="Freeform 15"/>
            <p:cNvSpPr/>
            <p:nvPr/>
          </p:nvSpPr>
          <p:spPr>
            <a:xfrm>
              <a:off x="-52070" y="41910"/>
              <a:ext cx="5707380" cy="720090"/>
            </a:xfrm>
            <a:custGeom>
              <a:avLst/>
              <a:gdLst/>
              <a:ahLst/>
              <a:cxnLst/>
              <a:rect l="l" t="t" r="r" b="b"/>
              <a:pathLst>
                <a:path w="5707380" h="720090">
                  <a:moveTo>
                    <a:pt x="102870" y="8890"/>
                  </a:moveTo>
                  <a:cubicBezTo>
                    <a:pt x="2172970" y="22860"/>
                    <a:pt x="2188210" y="48260"/>
                    <a:pt x="2320290" y="59690"/>
                  </a:cubicBezTo>
                  <a:cubicBezTo>
                    <a:pt x="2613660" y="85090"/>
                    <a:pt x="3454400" y="39370"/>
                    <a:pt x="3747770" y="59690"/>
                  </a:cubicBezTo>
                  <a:cubicBezTo>
                    <a:pt x="3878580" y="69850"/>
                    <a:pt x="3940810" y="96520"/>
                    <a:pt x="4032250" y="100330"/>
                  </a:cubicBezTo>
                  <a:cubicBezTo>
                    <a:pt x="4118610" y="104140"/>
                    <a:pt x="4197350" y="80010"/>
                    <a:pt x="4284980" y="86360"/>
                  </a:cubicBezTo>
                  <a:cubicBezTo>
                    <a:pt x="4377690" y="92710"/>
                    <a:pt x="4447540" y="129540"/>
                    <a:pt x="4574540" y="142240"/>
                  </a:cubicBezTo>
                  <a:cubicBezTo>
                    <a:pt x="4813300" y="163830"/>
                    <a:pt x="5476240" y="0"/>
                    <a:pt x="5614670" y="138430"/>
                  </a:cubicBezTo>
                  <a:cubicBezTo>
                    <a:pt x="5707380" y="229870"/>
                    <a:pt x="5703570" y="506730"/>
                    <a:pt x="5614670" y="595630"/>
                  </a:cubicBezTo>
                  <a:cubicBezTo>
                    <a:pt x="5490210" y="720090"/>
                    <a:pt x="4914900" y="599440"/>
                    <a:pt x="4711700" y="595630"/>
                  </a:cubicBezTo>
                  <a:cubicBezTo>
                    <a:pt x="4608830" y="593090"/>
                    <a:pt x="4558030" y="593090"/>
                    <a:pt x="4478020" y="585470"/>
                  </a:cubicBezTo>
                  <a:cubicBezTo>
                    <a:pt x="4392930" y="576580"/>
                    <a:pt x="4316730" y="553720"/>
                    <a:pt x="4215130" y="543560"/>
                  </a:cubicBezTo>
                  <a:cubicBezTo>
                    <a:pt x="4075430" y="528320"/>
                    <a:pt x="3928110" y="523240"/>
                    <a:pt x="3717290" y="516890"/>
                  </a:cubicBezTo>
                  <a:cubicBezTo>
                    <a:pt x="3356610" y="506730"/>
                    <a:pt x="2523490" y="537210"/>
                    <a:pt x="2246630" y="509270"/>
                  </a:cubicBezTo>
                  <a:cubicBezTo>
                    <a:pt x="2134870" y="497840"/>
                    <a:pt x="2129790" y="474980"/>
                    <a:pt x="2015490" y="463550"/>
                  </a:cubicBezTo>
                  <a:cubicBezTo>
                    <a:pt x="1686560" y="431800"/>
                    <a:pt x="312420" y="679450"/>
                    <a:pt x="102870" y="469900"/>
                  </a:cubicBezTo>
                  <a:cubicBezTo>
                    <a:pt x="0" y="367030"/>
                    <a:pt x="102870" y="8890"/>
                    <a:pt x="102870" y="8890"/>
                  </a:cubicBezTo>
                </a:path>
              </a:pathLst>
            </a:custGeom>
            <a:solidFill>
              <a:srgbClr val="FFF234">
                <a:alpha val="24706"/>
              </a:srgbClr>
            </a:solidFill>
            <a:ln cap="sq">
              <a:noFill/>
              <a:prstDash val="solid"/>
              <a:miter/>
            </a:ln>
          </p:spPr>
          <p:txBody>
            <a:bodyPr/>
            <a:lstStyle/>
            <a:p>
              <a:endParaRPr lang="en-US"/>
            </a:p>
          </p:txBody>
        </p:sp>
      </p:grpSp>
      <p:sp>
        <p:nvSpPr>
          <p:cNvPr id="16" name="Freeform 16"/>
          <p:cNvSpPr/>
          <p:nvPr/>
        </p:nvSpPr>
        <p:spPr>
          <a:xfrm>
            <a:off x="656514" y="2885086"/>
            <a:ext cx="4972679" cy="4000875"/>
          </a:xfrm>
          <a:custGeom>
            <a:avLst/>
            <a:gdLst/>
            <a:ahLst/>
            <a:cxnLst/>
            <a:rect l="l" t="t" r="r" b="b"/>
            <a:pathLst>
              <a:path w="4972679" h="4000875">
                <a:moveTo>
                  <a:pt x="0" y="0"/>
                </a:moveTo>
                <a:lnTo>
                  <a:pt x="4972679" y="0"/>
                </a:lnTo>
                <a:lnTo>
                  <a:pt x="4972679" y="4000876"/>
                </a:lnTo>
                <a:lnTo>
                  <a:pt x="0" y="40008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TextBox 17"/>
          <p:cNvSpPr txBox="1"/>
          <p:nvPr/>
        </p:nvSpPr>
        <p:spPr>
          <a:xfrm>
            <a:off x="3852019" y="345500"/>
            <a:ext cx="10559106" cy="825162"/>
          </a:xfrm>
          <a:prstGeom prst="rect">
            <a:avLst/>
          </a:prstGeom>
        </p:spPr>
        <p:txBody>
          <a:bodyPr lIns="0" tIns="0" rIns="0" bIns="0" rtlCol="0" anchor="t">
            <a:spAutoFit/>
          </a:bodyPr>
          <a:lstStyle/>
          <a:p>
            <a:pPr algn="ctr">
              <a:lnSpc>
                <a:spcPts val="6719"/>
              </a:lnSpc>
              <a:spcBef>
                <a:spcPct val="0"/>
              </a:spcBef>
            </a:pPr>
            <a:r>
              <a:rPr lang="en-US" sz="4800" spc="96" dirty="0">
                <a:solidFill>
                  <a:srgbClr val="F2A900"/>
                </a:solidFill>
                <a:latin typeface="Proxima Nova 2"/>
                <a:ea typeface="Proxima Nova 2"/>
                <a:cs typeface="Proxima Nova 2"/>
                <a:sym typeface="Proxima Nova 2"/>
              </a:rPr>
              <a:t>What Are Lost Wage Benefits?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B7F95"/>
        </a:solidFill>
        <a:effectLst/>
      </p:bgPr>
    </p:bg>
    <p:spTree>
      <p:nvGrpSpPr>
        <p:cNvPr id="1" name=""/>
        <p:cNvGrpSpPr/>
        <p:nvPr/>
      </p:nvGrpSpPr>
      <p:grpSpPr>
        <a:xfrm>
          <a:off x="0" y="0"/>
          <a:ext cx="0" cy="0"/>
          <a:chOff x="0" y="0"/>
          <a:chExt cx="0" cy="0"/>
        </a:xfrm>
      </p:grpSpPr>
      <p:grpSp>
        <p:nvGrpSpPr>
          <p:cNvPr id="2" name="Group 2"/>
          <p:cNvGrpSpPr/>
          <p:nvPr/>
        </p:nvGrpSpPr>
        <p:grpSpPr>
          <a:xfrm>
            <a:off x="0" y="9038906"/>
            <a:ext cx="18288000" cy="1211135"/>
            <a:chOff x="0" y="0"/>
            <a:chExt cx="4816593" cy="318982"/>
          </a:xfrm>
        </p:grpSpPr>
        <p:sp>
          <p:nvSpPr>
            <p:cNvPr id="3" name="Freeform 3"/>
            <p:cNvSpPr/>
            <p:nvPr/>
          </p:nvSpPr>
          <p:spPr>
            <a:xfrm>
              <a:off x="0" y="0"/>
              <a:ext cx="4816592" cy="318982"/>
            </a:xfrm>
            <a:custGeom>
              <a:avLst/>
              <a:gdLst/>
              <a:ahLst/>
              <a:cxnLst/>
              <a:rect l="l" t="t" r="r" b="b"/>
              <a:pathLst>
                <a:path w="4816592" h="318982">
                  <a:moveTo>
                    <a:pt x="0" y="0"/>
                  </a:moveTo>
                  <a:lnTo>
                    <a:pt x="4816592" y="0"/>
                  </a:lnTo>
                  <a:lnTo>
                    <a:pt x="4816592" y="318982"/>
                  </a:lnTo>
                  <a:lnTo>
                    <a:pt x="0" y="318982"/>
                  </a:lnTo>
                  <a:close/>
                </a:path>
              </a:pathLst>
            </a:custGeom>
            <a:solidFill>
              <a:srgbClr val="154973"/>
            </a:solidFill>
          </p:spPr>
          <p:txBody>
            <a:bodyPr/>
            <a:lstStyle/>
            <a:p>
              <a:endParaRPr lang="en-US"/>
            </a:p>
          </p:txBody>
        </p:sp>
        <p:sp>
          <p:nvSpPr>
            <p:cNvPr id="4" name="TextBox 4"/>
            <p:cNvSpPr txBox="1"/>
            <p:nvPr/>
          </p:nvSpPr>
          <p:spPr>
            <a:xfrm>
              <a:off x="0" y="-47625"/>
              <a:ext cx="4816593" cy="366607"/>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073312"/>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grpSp>
        <p:nvGrpSpPr>
          <p:cNvPr id="6" name="Group 6"/>
          <p:cNvGrpSpPr/>
          <p:nvPr/>
        </p:nvGrpSpPr>
        <p:grpSpPr>
          <a:xfrm>
            <a:off x="0" y="262574"/>
            <a:ext cx="18288000" cy="1063106"/>
            <a:chOff x="0" y="0"/>
            <a:chExt cx="4816593" cy="279995"/>
          </a:xfrm>
        </p:grpSpPr>
        <p:sp>
          <p:nvSpPr>
            <p:cNvPr id="7" name="Freeform 7"/>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8" name="TextBox 8"/>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9" name="Freeform 9"/>
          <p:cNvSpPr/>
          <p:nvPr/>
        </p:nvSpPr>
        <p:spPr>
          <a:xfrm>
            <a:off x="4074677" y="1611517"/>
            <a:ext cx="10138647" cy="6754873"/>
          </a:xfrm>
          <a:custGeom>
            <a:avLst/>
            <a:gdLst/>
            <a:ahLst/>
            <a:cxnLst/>
            <a:rect l="l" t="t" r="r" b="b"/>
            <a:pathLst>
              <a:path w="10138647" h="6754873">
                <a:moveTo>
                  <a:pt x="0" y="0"/>
                </a:moveTo>
                <a:lnTo>
                  <a:pt x="10138646" y="0"/>
                </a:lnTo>
                <a:lnTo>
                  <a:pt x="10138646" y="6754873"/>
                </a:lnTo>
                <a:lnTo>
                  <a:pt x="0" y="6754873"/>
                </a:lnTo>
                <a:lnTo>
                  <a:pt x="0" y="0"/>
                </a:lnTo>
                <a:close/>
              </a:path>
            </a:pathLst>
          </a:custGeom>
          <a:blipFill>
            <a:blip r:embed="rId4"/>
            <a:stretch>
              <a:fillRect/>
            </a:stretch>
          </a:blipFill>
        </p:spPr>
        <p:txBody>
          <a:bodyPr/>
          <a:lstStyle/>
          <a:p>
            <a:endParaRPr lang="en-US"/>
          </a:p>
        </p:txBody>
      </p:sp>
      <p:sp>
        <p:nvSpPr>
          <p:cNvPr id="10" name="Freeform 10"/>
          <p:cNvSpPr/>
          <p:nvPr/>
        </p:nvSpPr>
        <p:spPr>
          <a:xfrm>
            <a:off x="4431397" y="2172275"/>
            <a:ext cx="1835829" cy="837597"/>
          </a:xfrm>
          <a:custGeom>
            <a:avLst/>
            <a:gdLst/>
            <a:ahLst/>
            <a:cxnLst/>
            <a:rect l="l" t="t" r="r" b="b"/>
            <a:pathLst>
              <a:path w="1835829" h="837597">
                <a:moveTo>
                  <a:pt x="0" y="0"/>
                </a:moveTo>
                <a:lnTo>
                  <a:pt x="1835830" y="0"/>
                </a:lnTo>
                <a:lnTo>
                  <a:pt x="1835830" y="837597"/>
                </a:lnTo>
                <a:lnTo>
                  <a:pt x="0" y="8375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3852019" y="345500"/>
            <a:ext cx="10559106" cy="811530"/>
          </a:xfrm>
          <a:prstGeom prst="rect">
            <a:avLst/>
          </a:prstGeom>
        </p:spPr>
        <p:txBody>
          <a:bodyPr lIns="0" tIns="0" rIns="0" bIns="0" rtlCol="0" anchor="t">
            <a:spAutoFit/>
          </a:bodyPr>
          <a:lstStyle/>
          <a:p>
            <a:pPr algn="ctr">
              <a:lnSpc>
                <a:spcPts val="6719"/>
              </a:lnSpc>
              <a:spcBef>
                <a:spcPct val="0"/>
              </a:spcBef>
            </a:pPr>
            <a:r>
              <a:rPr lang="en-US" sz="4800" spc="96">
                <a:solidFill>
                  <a:srgbClr val="F2A900"/>
                </a:solidFill>
                <a:latin typeface="Proxima Nova 2"/>
                <a:ea typeface="Proxima Nova 2"/>
                <a:cs typeface="Proxima Nova 2"/>
                <a:sym typeface="Proxima Nova 2"/>
              </a:rPr>
              <a:t>Workers’ Comp &amp; Internal Controls</a:t>
            </a:r>
          </a:p>
        </p:txBody>
      </p:sp>
      <p:sp>
        <p:nvSpPr>
          <p:cNvPr id="12" name="TextBox 12"/>
          <p:cNvSpPr txBox="1"/>
          <p:nvPr/>
        </p:nvSpPr>
        <p:spPr>
          <a:xfrm>
            <a:off x="6430934" y="1967379"/>
            <a:ext cx="6820793" cy="887095"/>
          </a:xfrm>
          <a:prstGeom prst="rect">
            <a:avLst/>
          </a:prstGeom>
        </p:spPr>
        <p:txBody>
          <a:bodyPr lIns="0" tIns="0" rIns="0" bIns="0" rtlCol="0" anchor="t">
            <a:spAutoFit/>
          </a:bodyPr>
          <a:lstStyle/>
          <a:p>
            <a:pPr algn="ctr">
              <a:lnSpc>
                <a:spcPts val="7279"/>
              </a:lnSpc>
            </a:pPr>
            <a:r>
              <a:rPr lang="en-US" sz="5199" b="1">
                <a:solidFill>
                  <a:srgbClr val="F2A900"/>
                </a:solidFill>
                <a:latin typeface="Canva Sans Bold"/>
                <a:ea typeface="Canva Sans Bold"/>
                <a:cs typeface="Canva Sans Bold"/>
                <a:sym typeface="Canva Sans Bold"/>
              </a:rPr>
              <a:t>Control Environment</a:t>
            </a:r>
          </a:p>
        </p:txBody>
      </p:sp>
      <p:sp>
        <p:nvSpPr>
          <p:cNvPr id="13" name="TextBox 13"/>
          <p:cNvSpPr txBox="1"/>
          <p:nvPr/>
        </p:nvSpPr>
        <p:spPr>
          <a:xfrm>
            <a:off x="6189392" y="3147406"/>
            <a:ext cx="5837266" cy="887095"/>
          </a:xfrm>
          <a:prstGeom prst="rect">
            <a:avLst/>
          </a:prstGeom>
        </p:spPr>
        <p:txBody>
          <a:bodyPr wrap="square" lIns="0" tIns="0" rIns="0" bIns="0" rtlCol="0" anchor="t">
            <a:spAutoFit/>
          </a:bodyPr>
          <a:lstStyle/>
          <a:p>
            <a:pPr algn="ctr">
              <a:lnSpc>
                <a:spcPts val="7279"/>
              </a:lnSpc>
            </a:pPr>
            <a:r>
              <a:rPr lang="en-US" sz="5199" b="1">
                <a:solidFill>
                  <a:srgbClr val="F2A900"/>
                </a:solidFill>
                <a:latin typeface="Canva Sans Bold"/>
                <a:ea typeface="Canva Sans Bold"/>
                <a:cs typeface="Canva Sans Bold"/>
                <a:sym typeface="Canva Sans Bold"/>
              </a:rPr>
              <a:t>Risk Assessment</a:t>
            </a:r>
          </a:p>
        </p:txBody>
      </p:sp>
      <p:sp>
        <p:nvSpPr>
          <p:cNvPr id="14" name="TextBox 14"/>
          <p:cNvSpPr txBox="1"/>
          <p:nvPr/>
        </p:nvSpPr>
        <p:spPr>
          <a:xfrm>
            <a:off x="6103127" y="4256405"/>
            <a:ext cx="6370666" cy="887095"/>
          </a:xfrm>
          <a:prstGeom prst="rect">
            <a:avLst/>
          </a:prstGeom>
        </p:spPr>
        <p:txBody>
          <a:bodyPr wrap="square" lIns="0" tIns="0" rIns="0" bIns="0" rtlCol="0" anchor="t">
            <a:spAutoFit/>
          </a:bodyPr>
          <a:lstStyle/>
          <a:p>
            <a:pPr algn="ctr">
              <a:lnSpc>
                <a:spcPts val="7279"/>
              </a:lnSpc>
            </a:pPr>
            <a:r>
              <a:rPr lang="en-US" sz="5199" b="1">
                <a:solidFill>
                  <a:srgbClr val="F2A900"/>
                </a:solidFill>
                <a:latin typeface="Canva Sans Bold"/>
                <a:ea typeface="Canva Sans Bold"/>
                <a:cs typeface="Canva Sans Bold"/>
                <a:sym typeface="Canva Sans Bold"/>
              </a:rPr>
              <a:t>Control Activities</a:t>
            </a:r>
          </a:p>
        </p:txBody>
      </p:sp>
      <p:sp>
        <p:nvSpPr>
          <p:cNvPr id="15" name="TextBox 15"/>
          <p:cNvSpPr txBox="1"/>
          <p:nvPr/>
        </p:nvSpPr>
        <p:spPr>
          <a:xfrm>
            <a:off x="6430934" y="5337807"/>
            <a:ext cx="7219950" cy="887095"/>
          </a:xfrm>
          <a:prstGeom prst="rect">
            <a:avLst/>
          </a:prstGeom>
        </p:spPr>
        <p:txBody>
          <a:bodyPr lIns="0" tIns="0" rIns="0" bIns="0" rtlCol="0" anchor="t">
            <a:spAutoFit/>
          </a:bodyPr>
          <a:lstStyle/>
          <a:p>
            <a:pPr algn="ctr">
              <a:lnSpc>
                <a:spcPts val="7279"/>
              </a:lnSpc>
            </a:pPr>
            <a:r>
              <a:rPr lang="en-US" sz="5199" b="1">
                <a:solidFill>
                  <a:srgbClr val="F2A900"/>
                </a:solidFill>
                <a:latin typeface="Canva Sans Bold"/>
                <a:ea typeface="Canva Sans Bold"/>
                <a:cs typeface="Canva Sans Bold"/>
                <a:sym typeface="Canva Sans Bold"/>
              </a:rPr>
              <a:t>Info &amp; Communication</a:t>
            </a:r>
          </a:p>
        </p:txBody>
      </p:sp>
      <p:sp>
        <p:nvSpPr>
          <p:cNvPr id="16" name="TextBox 16"/>
          <p:cNvSpPr txBox="1"/>
          <p:nvPr/>
        </p:nvSpPr>
        <p:spPr>
          <a:xfrm>
            <a:off x="6277932" y="6580764"/>
            <a:ext cx="7056466" cy="887095"/>
          </a:xfrm>
          <a:prstGeom prst="rect">
            <a:avLst/>
          </a:prstGeom>
        </p:spPr>
        <p:txBody>
          <a:bodyPr wrap="square" lIns="0" tIns="0" rIns="0" bIns="0" rtlCol="0" anchor="t">
            <a:spAutoFit/>
          </a:bodyPr>
          <a:lstStyle/>
          <a:p>
            <a:pPr algn="ctr">
              <a:lnSpc>
                <a:spcPts val="7279"/>
              </a:lnSpc>
            </a:pPr>
            <a:r>
              <a:rPr lang="en-US" sz="5199" b="1">
                <a:solidFill>
                  <a:srgbClr val="F2A900"/>
                </a:solidFill>
                <a:latin typeface="Canva Sans Bold"/>
                <a:ea typeface="Canva Sans Bold"/>
                <a:cs typeface="Canva Sans Bold"/>
                <a:sym typeface="Canva Sans Bold"/>
              </a:rPr>
              <a:t>Monitoring Activities</a:t>
            </a:r>
          </a:p>
        </p:txBody>
      </p:sp>
      <p:sp>
        <p:nvSpPr>
          <p:cNvPr id="17" name="Freeform 17"/>
          <p:cNvSpPr/>
          <p:nvPr/>
        </p:nvSpPr>
        <p:spPr>
          <a:xfrm>
            <a:off x="4431397" y="3359511"/>
            <a:ext cx="1835829" cy="837597"/>
          </a:xfrm>
          <a:custGeom>
            <a:avLst/>
            <a:gdLst/>
            <a:ahLst/>
            <a:cxnLst/>
            <a:rect l="l" t="t" r="r" b="b"/>
            <a:pathLst>
              <a:path w="1835829" h="837597">
                <a:moveTo>
                  <a:pt x="0" y="0"/>
                </a:moveTo>
                <a:lnTo>
                  <a:pt x="1835830" y="0"/>
                </a:lnTo>
                <a:lnTo>
                  <a:pt x="1835830" y="837597"/>
                </a:lnTo>
                <a:lnTo>
                  <a:pt x="0" y="8375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a:off x="4431397" y="4482551"/>
            <a:ext cx="1835829" cy="837597"/>
          </a:xfrm>
          <a:custGeom>
            <a:avLst/>
            <a:gdLst/>
            <a:ahLst/>
            <a:cxnLst/>
            <a:rect l="l" t="t" r="r" b="b"/>
            <a:pathLst>
              <a:path w="1835829" h="837597">
                <a:moveTo>
                  <a:pt x="0" y="0"/>
                </a:moveTo>
                <a:lnTo>
                  <a:pt x="1835830" y="0"/>
                </a:lnTo>
                <a:lnTo>
                  <a:pt x="1835830" y="837597"/>
                </a:lnTo>
                <a:lnTo>
                  <a:pt x="0" y="8375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a:off x="4431397" y="5605591"/>
            <a:ext cx="1835829" cy="837597"/>
          </a:xfrm>
          <a:custGeom>
            <a:avLst/>
            <a:gdLst/>
            <a:ahLst/>
            <a:cxnLst/>
            <a:rect l="l" t="t" r="r" b="b"/>
            <a:pathLst>
              <a:path w="1835829" h="837597">
                <a:moveTo>
                  <a:pt x="0" y="0"/>
                </a:moveTo>
                <a:lnTo>
                  <a:pt x="1835830" y="0"/>
                </a:lnTo>
                <a:lnTo>
                  <a:pt x="1835830" y="837597"/>
                </a:lnTo>
                <a:lnTo>
                  <a:pt x="0" y="8375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a:off x="4431397" y="6728938"/>
            <a:ext cx="1835829" cy="837597"/>
          </a:xfrm>
          <a:custGeom>
            <a:avLst/>
            <a:gdLst/>
            <a:ahLst/>
            <a:cxnLst/>
            <a:rect l="l" t="t" r="r" b="b"/>
            <a:pathLst>
              <a:path w="1835829" h="837597">
                <a:moveTo>
                  <a:pt x="0" y="0"/>
                </a:moveTo>
                <a:lnTo>
                  <a:pt x="1835830" y="0"/>
                </a:lnTo>
                <a:lnTo>
                  <a:pt x="1835830" y="837597"/>
                </a:lnTo>
                <a:lnTo>
                  <a:pt x="0" y="8375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54973"/>
        </a:solidFill>
        <a:effectLst/>
      </p:bgPr>
    </p:bg>
    <p:spTree>
      <p:nvGrpSpPr>
        <p:cNvPr id="1" name=""/>
        <p:cNvGrpSpPr/>
        <p:nvPr/>
      </p:nvGrpSpPr>
      <p:grpSpPr>
        <a:xfrm>
          <a:off x="0" y="0"/>
          <a:ext cx="0" cy="0"/>
          <a:chOff x="0" y="0"/>
          <a:chExt cx="0" cy="0"/>
        </a:xfrm>
      </p:grpSpPr>
      <p:sp>
        <p:nvSpPr>
          <p:cNvPr id="2" name="Freeform 2"/>
          <p:cNvSpPr/>
          <p:nvPr/>
        </p:nvSpPr>
        <p:spPr>
          <a:xfrm>
            <a:off x="10818526" y="0"/>
            <a:ext cx="7851207" cy="10287000"/>
          </a:xfrm>
          <a:custGeom>
            <a:avLst/>
            <a:gdLst/>
            <a:ahLst/>
            <a:cxnLst/>
            <a:rect l="l" t="t" r="r" b="b"/>
            <a:pathLst>
              <a:path w="7851207" h="10287000">
                <a:moveTo>
                  <a:pt x="0" y="0"/>
                </a:moveTo>
                <a:lnTo>
                  <a:pt x="7851207" y="0"/>
                </a:lnTo>
                <a:lnTo>
                  <a:pt x="7851207" y="10287000"/>
                </a:lnTo>
                <a:lnTo>
                  <a:pt x="0" y="10287000"/>
                </a:lnTo>
                <a:lnTo>
                  <a:pt x="0" y="0"/>
                </a:lnTo>
                <a:close/>
              </a:path>
            </a:pathLst>
          </a:custGeom>
          <a:blipFill>
            <a:blip r:embed="rId3"/>
            <a:stretch>
              <a:fillRect l="-27940" r="-12442"/>
            </a:stretch>
          </a:blipFill>
        </p:spPr>
        <p:txBody>
          <a:bodyPr/>
          <a:lstStyle/>
          <a:p>
            <a:endParaRPr lang="en-US"/>
          </a:p>
        </p:txBody>
      </p:sp>
      <p:sp>
        <p:nvSpPr>
          <p:cNvPr id="3" name="TextBox 3"/>
          <p:cNvSpPr txBox="1"/>
          <p:nvPr/>
        </p:nvSpPr>
        <p:spPr>
          <a:xfrm>
            <a:off x="506910" y="7352993"/>
            <a:ext cx="9263248" cy="1002967"/>
          </a:xfrm>
          <a:prstGeom prst="rect">
            <a:avLst/>
          </a:prstGeom>
        </p:spPr>
        <p:txBody>
          <a:bodyPr lIns="0" tIns="0" rIns="0" bIns="0" rtlCol="0" anchor="t">
            <a:spAutoFit/>
          </a:bodyPr>
          <a:lstStyle/>
          <a:p>
            <a:pPr marL="791571" lvl="3" indent="-197893" algn="l">
              <a:lnSpc>
                <a:spcPts val="4057"/>
              </a:lnSpc>
              <a:buFont typeface="Arial"/>
              <a:buChar char="￭"/>
            </a:pPr>
            <a:r>
              <a:rPr lang="en-US" sz="2898">
                <a:solidFill>
                  <a:srgbClr val="FFFFFF"/>
                </a:solidFill>
                <a:latin typeface="Proxima Nova 5"/>
                <a:ea typeface="Proxima Nova 5"/>
                <a:cs typeface="Proxima Nova 5"/>
                <a:sym typeface="Proxima Nova 5"/>
              </a:rPr>
              <a:t>Former Assistant District Attorney in the Manhattan District Attorney's Office.</a:t>
            </a:r>
          </a:p>
        </p:txBody>
      </p:sp>
      <p:sp>
        <p:nvSpPr>
          <p:cNvPr id="4" name="TextBox 4"/>
          <p:cNvSpPr txBox="1"/>
          <p:nvPr/>
        </p:nvSpPr>
        <p:spPr>
          <a:xfrm>
            <a:off x="327230" y="549959"/>
            <a:ext cx="9698093" cy="2562225"/>
          </a:xfrm>
          <a:prstGeom prst="rect">
            <a:avLst/>
          </a:prstGeom>
        </p:spPr>
        <p:txBody>
          <a:bodyPr lIns="0" tIns="0" rIns="0" bIns="0" rtlCol="0" anchor="t">
            <a:spAutoFit/>
          </a:bodyPr>
          <a:lstStyle/>
          <a:p>
            <a:pPr algn="ctr">
              <a:lnSpc>
                <a:spcPts val="6719"/>
              </a:lnSpc>
            </a:pPr>
            <a:r>
              <a:rPr lang="en-US" sz="5599" b="1">
                <a:solidFill>
                  <a:srgbClr val="FFFFFF"/>
                </a:solidFill>
                <a:latin typeface="Proxima Nova 5 Bold"/>
                <a:ea typeface="Proxima Nova 5 Bold"/>
                <a:cs typeface="Proxima Nova 5 Bold"/>
                <a:sym typeface="Proxima Nova 5 Bold"/>
              </a:rPr>
              <a:t>New York State </a:t>
            </a:r>
          </a:p>
          <a:p>
            <a:pPr algn="ctr">
              <a:lnSpc>
                <a:spcPts val="6720"/>
              </a:lnSpc>
            </a:pPr>
            <a:r>
              <a:rPr lang="en-US" sz="5599" b="1">
                <a:solidFill>
                  <a:srgbClr val="FFFFFF"/>
                </a:solidFill>
                <a:latin typeface="Proxima Nova 5 Bold"/>
                <a:ea typeface="Proxima Nova 5 Bold"/>
                <a:cs typeface="Proxima Nova 5 Bold"/>
                <a:sym typeface="Proxima Nova 5 Bold"/>
              </a:rPr>
              <a:t>Inspector General </a:t>
            </a:r>
          </a:p>
          <a:p>
            <a:pPr algn="ctr">
              <a:lnSpc>
                <a:spcPts val="6719"/>
              </a:lnSpc>
            </a:pPr>
            <a:r>
              <a:rPr lang="en-US" sz="5599" b="1">
                <a:solidFill>
                  <a:srgbClr val="F2A900"/>
                </a:solidFill>
                <a:latin typeface="Proxima Nova 5 Bold"/>
                <a:ea typeface="Proxima Nova 5 Bold"/>
                <a:cs typeface="Proxima Nova 5 Bold"/>
                <a:sym typeface="Proxima Nova 5 Bold"/>
              </a:rPr>
              <a:t>Lucy Lang</a:t>
            </a:r>
          </a:p>
        </p:txBody>
      </p:sp>
      <p:grpSp>
        <p:nvGrpSpPr>
          <p:cNvPr id="5" name="Group 5"/>
          <p:cNvGrpSpPr/>
          <p:nvPr/>
        </p:nvGrpSpPr>
        <p:grpSpPr>
          <a:xfrm>
            <a:off x="0" y="9258300"/>
            <a:ext cx="18288000" cy="1063106"/>
            <a:chOff x="0" y="0"/>
            <a:chExt cx="4816593" cy="279995"/>
          </a:xfrm>
        </p:grpSpPr>
        <p:sp>
          <p:nvSpPr>
            <p:cNvPr id="6" name="Freeform 6"/>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F2A900"/>
            </a:solidFill>
          </p:spPr>
          <p:txBody>
            <a:bodyPr/>
            <a:lstStyle/>
            <a:p>
              <a:endParaRPr lang="en-US"/>
            </a:p>
          </p:txBody>
        </p:sp>
        <p:sp>
          <p:nvSpPr>
            <p:cNvPr id="7" name="TextBox 7"/>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8" name="Freeform 8"/>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4"/>
            <a:stretch>
              <a:fillRect t="-5394" b="-5394"/>
            </a:stretch>
          </a:blipFill>
        </p:spPr>
        <p:txBody>
          <a:bodyPr/>
          <a:lstStyle/>
          <a:p>
            <a:endParaRPr lang="en-US"/>
          </a:p>
        </p:txBody>
      </p:sp>
      <p:sp>
        <p:nvSpPr>
          <p:cNvPr id="10" name="TextBox 9">
            <a:extLst>
              <a:ext uri="{FF2B5EF4-FFF2-40B4-BE49-F238E27FC236}">
                <a16:creationId xmlns:a16="http://schemas.microsoft.com/office/drawing/2014/main" id="{C3C1D27B-18FE-D9E5-2F9F-5F0C1A0F3006}"/>
              </a:ext>
            </a:extLst>
          </p:cNvPr>
          <p:cNvSpPr txBox="1"/>
          <p:nvPr/>
        </p:nvSpPr>
        <p:spPr>
          <a:xfrm>
            <a:off x="506910" y="3329845"/>
            <a:ext cx="9338732" cy="1095364"/>
          </a:xfrm>
          <a:prstGeom prst="rect">
            <a:avLst/>
          </a:prstGeom>
          <a:noFill/>
        </p:spPr>
        <p:txBody>
          <a:bodyPr wrap="square">
            <a:spAutoFit/>
          </a:bodyPr>
          <a:lstStyle/>
          <a:p>
            <a:pPr marL="791451" lvl="3" indent="-197863" algn="l">
              <a:lnSpc>
                <a:spcPts val="4058"/>
              </a:lnSpc>
              <a:buFont typeface="Arial"/>
              <a:buChar char="￭"/>
            </a:pPr>
            <a:r>
              <a:rPr lang="en-US" sz="2900">
                <a:solidFill>
                  <a:srgbClr val="FFFFFF"/>
                </a:solidFill>
                <a:latin typeface="Proxima Nova 5"/>
                <a:ea typeface="Proxima Nova 5"/>
                <a:cs typeface="Proxima Nova 5"/>
                <a:sym typeface="Proxima Nova 5"/>
              </a:rPr>
              <a:t>Appointed by Governor Kathy Hochul as State Inspector General on November 29, 2021.</a:t>
            </a:r>
          </a:p>
        </p:txBody>
      </p:sp>
      <p:sp>
        <p:nvSpPr>
          <p:cNvPr id="12" name="TextBox 11">
            <a:extLst>
              <a:ext uri="{FF2B5EF4-FFF2-40B4-BE49-F238E27FC236}">
                <a16:creationId xmlns:a16="http://schemas.microsoft.com/office/drawing/2014/main" id="{85BA50EA-B755-47A0-6EF9-C26A857EEC34}"/>
              </a:ext>
            </a:extLst>
          </p:cNvPr>
          <p:cNvSpPr txBox="1"/>
          <p:nvPr/>
        </p:nvSpPr>
        <p:spPr>
          <a:xfrm>
            <a:off x="327230" y="4868736"/>
            <a:ext cx="9338732" cy="569580"/>
          </a:xfrm>
          <a:prstGeom prst="rect">
            <a:avLst/>
          </a:prstGeom>
          <a:noFill/>
        </p:spPr>
        <p:txBody>
          <a:bodyPr wrap="square">
            <a:spAutoFit/>
          </a:bodyPr>
          <a:lstStyle/>
          <a:p>
            <a:pPr marL="791451" lvl="3" indent="-197863" algn="l">
              <a:lnSpc>
                <a:spcPts val="4058"/>
              </a:lnSpc>
              <a:buFont typeface="Arial"/>
              <a:buChar char="￭"/>
            </a:pPr>
            <a:r>
              <a:rPr lang="en-US" sz="2900">
                <a:solidFill>
                  <a:srgbClr val="FFFFFF"/>
                </a:solidFill>
                <a:latin typeface="Proxima Nova 5"/>
                <a:ea typeface="Proxima Nova 5"/>
                <a:cs typeface="Proxima Nova 5"/>
                <a:sym typeface="Proxima Nova 5"/>
              </a:rPr>
              <a:t>Committed to Transparency and Accountability.</a:t>
            </a:r>
          </a:p>
        </p:txBody>
      </p:sp>
      <p:sp>
        <p:nvSpPr>
          <p:cNvPr id="14" name="TextBox 13">
            <a:extLst>
              <a:ext uri="{FF2B5EF4-FFF2-40B4-BE49-F238E27FC236}">
                <a16:creationId xmlns:a16="http://schemas.microsoft.com/office/drawing/2014/main" id="{66D77DBD-2E2A-48B0-DD1A-4E9AAE9F6989}"/>
              </a:ext>
            </a:extLst>
          </p:cNvPr>
          <p:cNvSpPr txBox="1"/>
          <p:nvPr/>
        </p:nvSpPr>
        <p:spPr>
          <a:xfrm>
            <a:off x="431426" y="5781360"/>
            <a:ext cx="9338732" cy="1095364"/>
          </a:xfrm>
          <a:prstGeom prst="rect">
            <a:avLst/>
          </a:prstGeom>
          <a:noFill/>
        </p:spPr>
        <p:txBody>
          <a:bodyPr wrap="square">
            <a:spAutoFit/>
          </a:bodyPr>
          <a:lstStyle/>
          <a:p>
            <a:pPr marL="791451" lvl="3" indent="-197863" algn="l">
              <a:lnSpc>
                <a:spcPts val="4058"/>
              </a:lnSpc>
              <a:buFont typeface="Arial"/>
              <a:buChar char="￭"/>
            </a:pPr>
            <a:r>
              <a:rPr lang="en-US" sz="2900">
                <a:solidFill>
                  <a:srgbClr val="FFFFFF"/>
                </a:solidFill>
                <a:latin typeface="Proxima Nova 5"/>
                <a:ea typeface="Proxima Nova 5"/>
                <a:cs typeface="Proxima Nova 5"/>
                <a:sym typeface="Proxima Nova 5"/>
              </a:rPr>
              <a:t>Previously served as Director of the Institute for Innovation in Prosecution, CUNY John Jay College.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A99AC"/>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grpSp>
        <p:nvGrpSpPr>
          <p:cNvPr id="6" name="Group 6"/>
          <p:cNvGrpSpPr/>
          <p:nvPr/>
        </p:nvGrpSpPr>
        <p:grpSpPr>
          <a:xfrm>
            <a:off x="0" y="262574"/>
            <a:ext cx="18288000" cy="1063106"/>
            <a:chOff x="0" y="0"/>
            <a:chExt cx="4816593" cy="279995"/>
          </a:xfrm>
        </p:grpSpPr>
        <p:sp>
          <p:nvSpPr>
            <p:cNvPr id="7" name="Freeform 7"/>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8" name="TextBox 8"/>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9" name="Freeform 9"/>
          <p:cNvSpPr/>
          <p:nvPr/>
        </p:nvSpPr>
        <p:spPr>
          <a:xfrm>
            <a:off x="221734" y="2965921"/>
            <a:ext cx="6984274" cy="4653272"/>
          </a:xfrm>
          <a:custGeom>
            <a:avLst/>
            <a:gdLst/>
            <a:ahLst/>
            <a:cxnLst/>
            <a:rect l="l" t="t" r="r" b="b"/>
            <a:pathLst>
              <a:path w="6984274" h="4653272">
                <a:moveTo>
                  <a:pt x="0" y="0"/>
                </a:moveTo>
                <a:lnTo>
                  <a:pt x="6984274" y="0"/>
                </a:lnTo>
                <a:lnTo>
                  <a:pt x="6984274" y="4653272"/>
                </a:lnTo>
                <a:lnTo>
                  <a:pt x="0" y="4653272"/>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737784" y="345500"/>
            <a:ext cx="5952173" cy="811530"/>
          </a:xfrm>
          <a:prstGeom prst="rect">
            <a:avLst/>
          </a:prstGeom>
        </p:spPr>
        <p:txBody>
          <a:bodyPr lIns="0" tIns="0" rIns="0" bIns="0" rtlCol="0" anchor="t">
            <a:spAutoFit/>
          </a:bodyPr>
          <a:lstStyle/>
          <a:p>
            <a:pPr algn="ctr">
              <a:lnSpc>
                <a:spcPts val="6719"/>
              </a:lnSpc>
              <a:spcBef>
                <a:spcPct val="0"/>
              </a:spcBef>
            </a:pPr>
            <a:r>
              <a:rPr lang="en-US" sz="4800" spc="96">
                <a:solidFill>
                  <a:srgbClr val="F2A900"/>
                </a:solidFill>
                <a:latin typeface="Proxima Nova 2"/>
                <a:ea typeface="Proxima Nova 2"/>
                <a:cs typeface="Proxima Nova 2"/>
                <a:sym typeface="Proxima Nova 2"/>
              </a:rPr>
              <a:t>Control Environment</a:t>
            </a:r>
          </a:p>
        </p:txBody>
      </p:sp>
      <p:sp>
        <p:nvSpPr>
          <p:cNvPr id="11" name="TextBox 11"/>
          <p:cNvSpPr txBox="1"/>
          <p:nvPr/>
        </p:nvSpPr>
        <p:spPr>
          <a:xfrm>
            <a:off x="7377585" y="1544791"/>
            <a:ext cx="10797940" cy="5323598"/>
          </a:xfrm>
          <a:prstGeom prst="rect">
            <a:avLst/>
          </a:prstGeom>
        </p:spPr>
        <p:txBody>
          <a:bodyPr lIns="0" tIns="0" rIns="0" bIns="0" rtlCol="0" anchor="t">
            <a:spAutoFit/>
          </a:bodyPr>
          <a:lstStyle/>
          <a:p>
            <a:pPr algn="l">
              <a:lnSpc>
                <a:spcPts val="4248"/>
              </a:lnSpc>
              <a:spcBef>
                <a:spcPct val="0"/>
              </a:spcBef>
            </a:pPr>
            <a:r>
              <a:rPr lang="en-US" sz="3034" spc="60">
                <a:solidFill>
                  <a:srgbClr val="FFFFFF"/>
                </a:solidFill>
                <a:latin typeface="Proxima Nova 3"/>
                <a:ea typeface="Proxima Nova 3"/>
                <a:cs typeface="Proxima Nova 3"/>
                <a:sym typeface="Proxima Nova 3"/>
              </a:rPr>
              <a:t>Train newly hired recruits, sergeants, lieutenants, captains, and superintendents when they are hired/promoted to those roles. OIG provides the following information: </a:t>
            </a:r>
          </a:p>
          <a:p>
            <a:pPr algn="ctr">
              <a:lnSpc>
                <a:spcPts val="4248"/>
              </a:lnSpc>
              <a:spcBef>
                <a:spcPct val="0"/>
              </a:spcBef>
            </a:pPr>
            <a:r>
              <a:rPr lang="en-US" sz="3034" spc="60">
                <a:solidFill>
                  <a:srgbClr val="FFFFFF"/>
                </a:solidFill>
                <a:latin typeface="Proxima Nova 3"/>
                <a:ea typeface="Proxima Nova 3"/>
                <a:cs typeface="Proxima Nova 3"/>
                <a:sym typeface="Proxima Nova 3"/>
              </a:rPr>
              <a:t> </a:t>
            </a:r>
          </a:p>
          <a:p>
            <a:pPr marL="655157" lvl="1" indent="-327578" algn="l">
              <a:lnSpc>
                <a:spcPts val="4248"/>
              </a:lnSpc>
              <a:buFont typeface="Arial"/>
              <a:buChar char="•"/>
            </a:pPr>
            <a:r>
              <a:rPr lang="en-US" sz="3034" spc="60">
                <a:solidFill>
                  <a:srgbClr val="FFFFFF"/>
                </a:solidFill>
                <a:latin typeface="Proxima Nova 3"/>
                <a:ea typeface="Proxima Nova 3"/>
                <a:cs typeface="Proxima Nova 3"/>
                <a:sym typeface="Proxima Nova 3"/>
              </a:rPr>
              <a:t>An overview of our office to include our authority, jurisdiction, and what should be reported to us; and</a:t>
            </a:r>
          </a:p>
          <a:p>
            <a:pPr algn="l">
              <a:lnSpc>
                <a:spcPts val="4248"/>
              </a:lnSpc>
            </a:pPr>
            <a:endParaRPr lang="en-US" sz="3034" spc="60">
              <a:solidFill>
                <a:srgbClr val="FFFFFF"/>
              </a:solidFill>
              <a:latin typeface="Proxima Nova 3"/>
              <a:ea typeface="Proxima Nova 3"/>
              <a:cs typeface="Proxima Nova 3"/>
              <a:sym typeface="Proxima Nova 3"/>
            </a:endParaRPr>
          </a:p>
          <a:p>
            <a:pPr marL="655157" lvl="1" indent="-327578" algn="l">
              <a:lnSpc>
                <a:spcPts val="4248"/>
              </a:lnSpc>
              <a:buFont typeface="Arial"/>
              <a:buChar char="•"/>
            </a:pPr>
            <a:r>
              <a:rPr lang="en-US" sz="3034" spc="60">
                <a:solidFill>
                  <a:srgbClr val="FFFFFF"/>
                </a:solidFill>
                <a:latin typeface="Proxima Nova 3"/>
                <a:ea typeface="Proxima Nova 3"/>
                <a:cs typeface="Proxima Nova 3"/>
                <a:sym typeface="Proxima Nova 3"/>
              </a:rPr>
              <a:t>Information regarding Workers’ Compensation Fraud and DOCCS’ abuse of it, along with other areas focused on ethics topics, such as FMLA abuse.</a:t>
            </a:r>
          </a:p>
        </p:txBody>
      </p:sp>
      <p:sp>
        <p:nvSpPr>
          <p:cNvPr id="12" name="TextBox 12"/>
          <p:cNvSpPr txBox="1"/>
          <p:nvPr/>
        </p:nvSpPr>
        <p:spPr>
          <a:xfrm>
            <a:off x="946071" y="1525741"/>
            <a:ext cx="5071943" cy="811530"/>
          </a:xfrm>
          <a:prstGeom prst="rect">
            <a:avLst/>
          </a:prstGeom>
        </p:spPr>
        <p:txBody>
          <a:bodyPr lIns="0" tIns="0" rIns="0" bIns="0" rtlCol="0" anchor="t">
            <a:spAutoFit/>
          </a:bodyPr>
          <a:lstStyle/>
          <a:p>
            <a:pPr algn="ctr">
              <a:lnSpc>
                <a:spcPts val="6719"/>
              </a:lnSpc>
              <a:spcBef>
                <a:spcPct val="0"/>
              </a:spcBef>
            </a:pPr>
            <a:r>
              <a:rPr lang="en-US" sz="4800" spc="96">
                <a:solidFill>
                  <a:srgbClr val="F2A900"/>
                </a:solidFill>
                <a:latin typeface="Proxima Nova 2"/>
                <a:ea typeface="Proxima Nova 2"/>
                <a:cs typeface="Proxima Nova 2"/>
                <a:sym typeface="Proxima Nova 2"/>
              </a:rPr>
              <a:t>Training Sessions</a:t>
            </a:r>
          </a:p>
        </p:txBody>
      </p:sp>
      <p:sp>
        <p:nvSpPr>
          <p:cNvPr id="13" name="TextBox 13"/>
          <p:cNvSpPr txBox="1"/>
          <p:nvPr/>
        </p:nvSpPr>
        <p:spPr>
          <a:xfrm>
            <a:off x="4038612" y="7990668"/>
            <a:ext cx="9533573" cy="811530"/>
          </a:xfrm>
          <a:prstGeom prst="rect">
            <a:avLst/>
          </a:prstGeom>
        </p:spPr>
        <p:txBody>
          <a:bodyPr lIns="0" tIns="0" rIns="0" bIns="0" rtlCol="0" anchor="t">
            <a:spAutoFit/>
          </a:bodyPr>
          <a:lstStyle/>
          <a:p>
            <a:pPr algn="ctr">
              <a:lnSpc>
                <a:spcPts val="6719"/>
              </a:lnSpc>
              <a:spcBef>
                <a:spcPct val="0"/>
              </a:spcBef>
            </a:pPr>
            <a:r>
              <a:rPr lang="en-US" sz="4800" spc="96">
                <a:solidFill>
                  <a:srgbClr val="F2A900"/>
                </a:solidFill>
                <a:latin typeface="Proxima Nova 2"/>
                <a:ea typeface="Proxima Nova 2"/>
                <a:cs typeface="Proxima Nova 2"/>
                <a:sym typeface="Proxima Nova 2"/>
              </a:rPr>
              <a:t>“See something, say something.”</a:t>
            </a:r>
          </a:p>
        </p:txBody>
      </p:sp>
      <p:grpSp>
        <p:nvGrpSpPr>
          <p:cNvPr id="14" name="Group 14"/>
          <p:cNvGrpSpPr/>
          <p:nvPr/>
        </p:nvGrpSpPr>
        <p:grpSpPr>
          <a:xfrm>
            <a:off x="14444597" y="6390261"/>
            <a:ext cx="3502529" cy="2720011"/>
            <a:chOff x="174286" y="28633"/>
            <a:chExt cx="4670039" cy="3626681"/>
          </a:xfrm>
        </p:grpSpPr>
        <p:sp>
          <p:nvSpPr>
            <p:cNvPr id="15" name="Freeform 15"/>
            <p:cNvSpPr/>
            <p:nvPr/>
          </p:nvSpPr>
          <p:spPr>
            <a:xfrm>
              <a:off x="317045" y="62798"/>
              <a:ext cx="4527280" cy="3582210"/>
            </a:xfrm>
            <a:custGeom>
              <a:avLst/>
              <a:gdLst/>
              <a:ahLst/>
              <a:cxnLst/>
              <a:rect l="l" t="t" r="r" b="b"/>
              <a:pathLst>
                <a:path w="4527280" h="3582210">
                  <a:moveTo>
                    <a:pt x="0" y="0"/>
                  </a:moveTo>
                  <a:lnTo>
                    <a:pt x="4527280" y="0"/>
                  </a:lnTo>
                  <a:lnTo>
                    <a:pt x="4527280" y="3582210"/>
                  </a:lnTo>
                  <a:lnTo>
                    <a:pt x="0" y="35822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304819" y="3123056"/>
              <a:ext cx="602542" cy="521952"/>
            </a:xfrm>
            <a:custGeom>
              <a:avLst/>
              <a:gdLst/>
              <a:ahLst/>
              <a:cxnLst/>
              <a:rect l="l" t="t" r="r" b="b"/>
              <a:pathLst>
                <a:path w="602542" h="521952">
                  <a:moveTo>
                    <a:pt x="0" y="0"/>
                  </a:moveTo>
                  <a:lnTo>
                    <a:pt x="602542" y="0"/>
                  </a:lnTo>
                  <a:lnTo>
                    <a:pt x="602542" y="521952"/>
                  </a:lnTo>
                  <a:lnTo>
                    <a:pt x="0" y="5219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7"/>
            <p:cNvSpPr/>
            <p:nvPr/>
          </p:nvSpPr>
          <p:spPr>
            <a:xfrm rot="7347698">
              <a:off x="-36586" y="3023267"/>
              <a:ext cx="742936" cy="321191"/>
            </a:xfrm>
            <a:custGeom>
              <a:avLst/>
              <a:gdLst/>
              <a:ahLst/>
              <a:cxnLst/>
              <a:rect l="l" t="t" r="r" b="b"/>
              <a:pathLst>
                <a:path w="742936" h="321191">
                  <a:moveTo>
                    <a:pt x="0" y="0"/>
                  </a:moveTo>
                  <a:lnTo>
                    <a:pt x="742936" y="0"/>
                  </a:lnTo>
                  <a:lnTo>
                    <a:pt x="742936" y="321191"/>
                  </a:lnTo>
                  <a:lnTo>
                    <a:pt x="0" y="321191"/>
                  </a:lnTo>
                  <a:lnTo>
                    <a:pt x="0" y="0"/>
                  </a:lnTo>
                  <a:close/>
                </a:path>
              </a:pathLst>
            </a:custGeom>
            <a:blipFill>
              <a:blip r:embed="rId9">
                <a:extLst>
                  <a:ext uri="{96DAC541-7B7A-43D3-8B79-37D633B846F1}">
                    <asvg:svgBlip xmlns:asvg="http://schemas.microsoft.com/office/drawing/2016/SVG/main" r:embed="rId10"/>
                  </a:ext>
                </a:extLst>
              </a:blip>
              <a:stretch>
                <a:fillRect l="-109612"/>
              </a:stretch>
            </a:blipFill>
          </p:spPr>
          <p:txBody>
            <a:bodyPr/>
            <a:lstStyle/>
            <a:p>
              <a:endParaRPr lang="en-US"/>
            </a:p>
          </p:txBody>
        </p:sp>
        <p:sp>
          <p:nvSpPr>
            <p:cNvPr id="18" name="Freeform 18"/>
            <p:cNvSpPr/>
            <p:nvPr/>
          </p:nvSpPr>
          <p:spPr>
            <a:xfrm rot="-3478562">
              <a:off x="1725798" y="239505"/>
              <a:ext cx="742936" cy="321191"/>
            </a:xfrm>
            <a:custGeom>
              <a:avLst/>
              <a:gdLst/>
              <a:ahLst/>
              <a:cxnLst/>
              <a:rect l="l" t="t" r="r" b="b"/>
              <a:pathLst>
                <a:path w="742936" h="321191">
                  <a:moveTo>
                    <a:pt x="0" y="0"/>
                  </a:moveTo>
                  <a:lnTo>
                    <a:pt x="742936" y="0"/>
                  </a:lnTo>
                  <a:lnTo>
                    <a:pt x="742936" y="321190"/>
                  </a:lnTo>
                  <a:lnTo>
                    <a:pt x="0" y="321190"/>
                  </a:lnTo>
                  <a:lnTo>
                    <a:pt x="0" y="0"/>
                  </a:lnTo>
                  <a:close/>
                </a:path>
              </a:pathLst>
            </a:custGeom>
            <a:blipFill>
              <a:blip r:embed="rId9">
                <a:extLst>
                  <a:ext uri="{96DAC541-7B7A-43D3-8B79-37D633B846F1}">
                    <asvg:svgBlip xmlns:asvg="http://schemas.microsoft.com/office/drawing/2016/SVG/main" r:embed="rId10"/>
                  </a:ext>
                </a:extLst>
              </a:blip>
              <a:stretch>
                <a:fillRect l="-109612"/>
              </a:stretch>
            </a:blipFill>
          </p:spPr>
          <p:txBody>
            <a:bodyPr/>
            <a:lstStyle/>
            <a:p>
              <a:endParaRPr lang="en-US"/>
            </a:p>
          </p:txBody>
        </p:sp>
        <p:sp>
          <p:nvSpPr>
            <p:cNvPr id="19" name="TextBox 19"/>
            <p:cNvSpPr txBox="1"/>
            <p:nvPr/>
          </p:nvSpPr>
          <p:spPr>
            <a:xfrm>
              <a:off x="2038491" y="692057"/>
              <a:ext cx="1119827" cy="223821"/>
            </a:xfrm>
            <a:prstGeom prst="rect">
              <a:avLst/>
            </a:prstGeom>
          </p:spPr>
          <p:txBody>
            <a:bodyPr wrap="square" lIns="0" tIns="0" rIns="0" bIns="0" rtlCol="0" anchor="t">
              <a:spAutoFit/>
            </a:bodyPr>
            <a:lstStyle/>
            <a:p>
              <a:pPr algn="ctr">
                <a:lnSpc>
                  <a:spcPts val="1441"/>
                </a:lnSpc>
              </a:pPr>
              <a:r>
                <a:rPr lang="en-US" sz="1029" b="1">
                  <a:solidFill>
                    <a:srgbClr val="002D72"/>
                  </a:solidFill>
                  <a:latin typeface="Proxima Nova 7"/>
                  <a:ea typeface="Proxima Nova 7"/>
                  <a:cs typeface="Proxima Nova 7"/>
                  <a:sym typeface="Proxima Nova 7"/>
                </a:rPr>
                <a:t>Monitoring</a:t>
              </a:r>
            </a:p>
          </p:txBody>
        </p:sp>
        <p:sp>
          <p:nvSpPr>
            <p:cNvPr id="20" name="TextBox 20"/>
            <p:cNvSpPr txBox="1"/>
            <p:nvPr/>
          </p:nvSpPr>
          <p:spPr>
            <a:xfrm>
              <a:off x="1894596" y="2407723"/>
              <a:ext cx="1355107" cy="227949"/>
            </a:xfrm>
            <a:prstGeom prst="rect">
              <a:avLst/>
            </a:prstGeom>
          </p:spPr>
          <p:txBody>
            <a:bodyPr lIns="0" tIns="0" rIns="0" bIns="0" rtlCol="0" anchor="t">
              <a:spAutoFit/>
            </a:bodyPr>
            <a:lstStyle/>
            <a:p>
              <a:pPr algn="ctr">
                <a:lnSpc>
                  <a:spcPts val="1441"/>
                </a:lnSpc>
              </a:pPr>
              <a:r>
                <a:rPr lang="en-US" sz="1029" b="1">
                  <a:solidFill>
                    <a:srgbClr val="002D72"/>
                  </a:solidFill>
                  <a:latin typeface="Proxima Nova 7"/>
                  <a:ea typeface="Proxima Nova 7"/>
                  <a:cs typeface="Proxima Nova 7"/>
                  <a:sym typeface="Proxima Nova 7"/>
                </a:rPr>
                <a:t>Risk Assessment</a:t>
              </a:r>
            </a:p>
          </p:txBody>
        </p:sp>
        <p:sp>
          <p:nvSpPr>
            <p:cNvPr id="21" name="Freeform 21"/>
            <p:cNvSpPr/>
            <p:nvPr/>
          </p:nvSpPr>
          <p:spPr>
            <a:xfrm rot="-10800000">
              <a:off x="2384568" y="3133362"/>
              <a:ext cx="602542" cy="521952"/>
            </a:xfrm>
            <a:custGeom>
              <a:avLst/>
              <a:gdLst/>
              <a:ahLst/>
              <a:cxnLst/>
              <a:rect l="l" t="t" r="r" b="b"/>
              <a:pathLst>
                <a:path w="602542" h="521952">
                  <a:moveTo>
                    <a:pt x="0" y="0"/>
                  </a:moveTo>
                  <a:lnTo>
                    <a:pt x="602541" y="0"/>
                  </a:lnTo>
                  <a:lnTo>
                    <a:pt x="602541" y="521951"/>
                  </a:lnTo>
                  <a:lnTo>
                    <a:pt x="0" y="5219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a:off x="2679726" y="3127249"/>
              <a:ext cx="602542" cy="521952"/>
            </a:xfrm>
            <a:custGeom>
              <a:avLst/>
              <a:gdLst/>
              <a:ahLst/>
              <a:cxnLst/>
              <a:rect l="l" t="t" r="r" b="b"/>
              <a:pathLst>
                <a:path w="602542" h="521952">
                  <a:moveTo>
                    <a:pt x="0" y="0"/>
                  </a:moveTo>
                  <a:lnTo>
                    <a:pt x="602541" y="0"/>
                  </a:lnTo>
                  <a:lnTo>
                    <a:pt x="602541" y="521952"/>
                  </a:lnTo>
                  <a:lnTo>
                    <a:pt x="0" y="5219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a:off x="2083297" y="3127249"/>
              <a:ext cx="602542" cy="521952"/>
            </a:xfrm>
            <a:custGeom>
              <a:avLst/>
              <a:gdLst/>
              <a:ahLst/>
              <a:cxnLst/>
              <a:rect l="l" t="t" r="r" b="b"/>
              <a:pathLst>
                <a:path w="602542" h="521952">
                  <a:moveTo>
                    <a:pt x="0" y="0"/>
                  </a:moveTo>
                  <a:lnTo>
                    <a:pt x="602541" y="0"/>
                  </a:lnTo>
                  <a:lnTo>
                    <a:pt x="602541" y="521952"/>
                  </a:lnTo>
                  <a:lnTo>
                    <a:pt x="0" y="5219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4" name="Freeform 24"/>
            <p:cNvSpPr/>
            <p:nvPr/>
          </p:nvSpPr>
          <p:spPr>
            <a:xfrm rot="-10800000">
              <a:off x="1789883" y="3133362"/>
              <a:ext cx="602542" cy="521952"/>
            </a:xfrm>
            <a:custGeom>
              <a:avLst/>
              <a:gdLst/>
              <a:ahLst/>
              <a:cxnLst/>
              <a:rect l="l" t="t" r="r" b="b"/>
              <a:pathLst>
                <a:path w="602542" h="521952">
                  <a:moveTo>
                    <a:pt x="0" y="0"/>
                  </a:moveTo>
                  <a:lnTo>
                    <a:pt x="602541" y="0"/>
                  </a:lnTo>
                  <a:lnTo>
                    <a:pt x="602541" y="521951"/>
                  </a:lnTo>
                  <a:lnTo>
                    <a:pt x="0" y="5219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a:off x="1488612" y="3127249"/>
              <a:ext cx="602542" cy="521952"/>
            </a:xfrm>
            <a:custGeom>
              <a:avLst/>
              <a:gdLst/>
              <a:ahLst/>
              <a:cxnLst/>
              <a:rect l="l" t="t" r="r" b="b"/>
              <a:pathLst>
                <a:path w="602542" h="521952">
                  <a:moveTo>
                    <a:pt x="0" y="0"/>
                  </a:moveTo>
                  <a:lnTo>
                    <a:pt x="602542" y="0"/>
                  </a:lnTo>
                  <a:lnTo>
                    <a:pt x="602542" y="521952"/>
                  </a:lnTo>
                  <a:lnTo>
                    <a:pt x="0" y="5219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Freeform 26"/>
            <p:cNvSpPr/>
            <p:nvPr/>
          </p:nvSpPr>
          <p:spPr>
            <a:xfrm rot="-10800000">
              <a:off x="2980996" y="3133362"/>
              <a:ext cx="602542" cy="521952"/>
            </a:xfrm>
            <a:custGeom>
              <a:avLst/>
              <a:gdLst/>
              <a:ahLst/>
              <a:cxnLst/>
              <a:rect l="l" t="t" r="r" b="b"/>
              <a:pathLst>
                <a:path w="602542" h="521952">
                  <a:moveTo>
                    <a:pt x="0" y="0"/>
                  </a:moveTo>
                  <a:lnTo>
                    <a:pt x="602542" y="0"/>
                  </a:lnTo>
                  <a:lnTo>
                    <a:pt x="602542" y="521951"/>
                  </a:lnTo>
                  <a:lnTo>
                    <a:pt x="0" y="5219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7" name="TextBox 27"/>
            <p:cNvSpPr txBox="1"/>
            <p:nvPr/>
          </p:nvSpPr>
          <p:spPr>
            <a:xfrm>
              <a:off x="1727774" y="3264725"/>
              <a:ext cx="1671819" cy="227949"/>
            </a:xfrm>
            <a:prstGeom prst="rect">
              <a:avLst/>
            </a:prstGeom>
          </p:spPr>
          <p:txBody>
            <a:bodyPr lIns="0" tIns="0" rIns="0" bIns="0" rtlCol="0" anchor="t">
              <a:spAutoFit/>
            </a:bodyPr>
            <a:lstStyle/>
            <a:p>
              <a:pPr algn="ctr">
                <a:lnSpc>
                  <a:spcPts val="1441"/>
                </a:lnSpc>
              </a:pPr>
              <a:r>
                <a:rPr lang="en-US" sz="1029" b="1">
                  <a:solidFill>
                    <a:srgbClr val="002D72"/>
                  </a:solidFill>
                  <a:latin typeface="Proxima Nova 7"/>
                  <a:ea typeface="Proxima Nova 7"/>
                  <a:cs typeface="Proxima Nova 7"/>
                  <a:sym typeface="Proxima Nova 7"/>
                </a:rPr>
                <a:t>Control Environment</a:t>
              </a:r>
            </a:p>
          </p:txBody>
        </p:sp>
        <p:sp>
          <p:nvSpPr>
            <p:cNvPr id="28" name="TextBox 28"/>
            <p:cNvSpPr txBox="1"/>
            <p:nvPr/>
          </p:nvSpPr>
          <p:spPr>
            <a:xfrm rot="-3469070">
              <a:off x="-12015" y="1673333"/>
              <a:ext cx="2430699" cy="227949"/>
            </a:xfrm>
            <a:prstGeom prst="rect">
              <a:avLst/>
            </a:prstGeom>
          </p:spPr>
          <p:txBody>
            <a:bodyPr lIns="0" tIns="0" rIns="0" bIns="0" rtlCol="0" anchor="t">
              <a:spAutoFit/>
            </a:bodyPr>
            <a:lstStyle/>
            <a:p>
              <a:pPr algn="ctr">
                <a:lnSpc>
                  <a:spcPts val="1441"/>
                </a:lnSpc>
              </a:pPr>
              <a:r>
                <a:rPr lang="en-US" sz="1029" b="1">
                  <a:solidFill>
                    <a:srgbClr val="002D72"/>
                  </a:solidFill>
                  <a:latin typeface="Proxima Nova 7"/>
                  <a:ea typeface="Proxima Nova 7"/>
                  <a:cs typeface="Proxima Nova 7"/>
                  <a:sym typeface="Proxima Nova 7"/>
                </a:rPr>
                <a:t>Information &amp; Communication</a:t>
              </a:r>
            </a:p>
          </p:txBody>
        </p:sp>
        <p:sp>
          <p:nvSpPr>
            <p:cNvPr id="29" name="TextBox 29"/>
            <p:cNvSpPr txBox="1"/>
            <p:nvPr/>
          </p:nvSpPr>
          <p:spPr>
            <a:xfrm>
              <a:off x="1886130" y="1497208"/>
              <a:ext cx="1389110" cy="227949"/>
            </a:xfrm>
            <a:prstGeom prst="rect">
              <a:avLst/>
            </a:prstGeom>
          </p:spPr>
          <p:txBody>
            <a:bodyPr lIns="0" tIns="0" rIns="0" bIns="0" rtlCol="0" anchor="t">
              <a:spAutoFit/>
            </a:bodyPr>
            <a:lstStyle/>
            <a:p>
              <a:pPr algn="ctr">
                <a:lnSpc>
                  <a:spcPts val="1441"/>
                </a:lnSpc>
              </a:pPr>
              <a:r>
                <a:rPr lang="en-US" sz="1029" b="1">
                  <a:solidFill>
                    <a:srgbClr val="002D72"/>
                  </a:solidFill>
                  <a:latin typeface="Proxima Nova 7"/>
                  <a:ea typeface="Proxima Nova 7"/>
                  <a:cs typeface="Proxima Nova 7"/>
                  <a:sym typeface="Proxima Nova 7"/>
                </a:rPr>
                <a:t>Control Activities</a:t>
              </a:r>
            </a:p>
          </p:txBody>
        </p:sp>
        <p:sp>
          <p:nvSpPr>
            <p:cNvPr id="30" name="Freeform 30"/>
            <p:cNvSpPr/>
            <p:nvPr/>
          </p:nvSpPr>
          <p:spPr>
            <a:xfrm rot="-10800000">
              <a:off x="608855" y="3133362"/>
              <a:ext cx="602542" cy="521952"/>
            </a:xfrm>
            <a:custGeom>
              <a:avLst/>
              <a:gdLst/>
              <a:ahLst/>
              <a:cxnLst/>
              <a:rect l="l" t="t" r="r" b="b"/>
              <a:pathLst>
                <a:path w="602542" h="521952">
                  <a:moveTo>
                    <a:pt x="0" y="0"/>
                  </a:moveTo>
                  <a:lnTo>
                    <a:pt x="602541" y="0"/>
                  </a:lnTo>
                  <a:lnTo>
                    <a:pt x="602541" y="521951"/>
                  </a:lnTo>
                  <a:lnTo>
                    <a:pt x="0" y="5219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1" name="Freeform 31"/>
            <p:cNvSpPr/>
            <p:nvPr/>
          </p:nvSpPr>
          <p:spPr>
            <a:xfrm>
              <a:off x="897498" y="3127249"/>
              <a:ext cx="602542" cy="521952"/>
            </a:xfrm>
            <a:custGeom>
              <a:avLst/>
              <a:gdLst/>
              <a:ahLst/>
              <a:cxnLst/>
              <a:rect l="l" t="t" r="r" b="b"/>
              <a:pathLst>
                <a:path w="602542" h="521952">
                  <a:moveTo>
                    <a:pt x="0" y="0"/>
                  </a:moveTo>
                  <a:lnTo>
                    <a:pt x="602542" y="0"/>
                  </a:lnTo>
                  <a:lnTo>
                    <a:pt x="602542" y="521952"/>
                  </a:lnTo>
                  <a:lnTo>
                    <a:pt x="0" y="5219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2" name="Freeform 32"/>
            <p:cNvSpPr/>
            <p:nvPr/>
          </p:nvSpPr>
          <p:spPr>
            <a:xfrm rot="-10800000">
              <a:off x="1193454" y="3133362"/>
              <a:ext cx="602542" cy="521952"/>
            </a:xfrm>
            <a:custGeom>
              <a:avLst/>
              <a:gdLst/>
              <a:ahLst/>
              <a:cxnLst/>
              <a:rect l="l" t="t" r="r" b="b"/>
              <a:pathLst>
                <a:path w="602542" h="521952">
                  <a:moveTo>
                    <a:pt x="0" y="0"/>
                  </a:moveTo>
                  <a:lnTo>
                    <a:pt x="602542" y="0"/>
                  </a:lnTo>
                  <a:lnTo>
                    <a:pt x="602542" y="521951"/>
                  </a:lnTo>
                  <a:lnTo>
                    <a:pt x="0" y="5219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3" name="Freeform 33"/>
            <p:cNvSpPr/>
            <p:nvPr/>
          </p:nvSpPr>
          <p:spPr>
            <a:xfrm>
              <a:off x="3280523" y="3127249"/>
              <a:ext cx="602542" cy="521952"/>
            </a:xfrm>
            <a:custGeom>
              <a:avLst/>
              <a:gdLst/>
              <a:ahLst/>
              <a:cxnLst/>
              <a:rect l="l" t="t" r="r" b="b"/>
              <a:pathLst>
                <a:path w="602542" h="521952">
                  <a:moveTo>
                    <a:pt x="0" y="0"/>
                  </a:moveTo>
                  <a:lnTo>
                    <a:pt x="602542" y="0"/>
                  </a:lnTo>
                  <a:lnTo>
                    <a:pt x="602542" y="521952"/>
                  </a:lnTo>
                  <a:lnTo>
                    <a:pt x="0" y="5219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4" name="Freeform 34"/>
            <p:cNvSpPr/>
            <p:nvPr/>
          </p:nvSpPr>
          <p:spPr>
            <a:xfrm>
              <a:off x="3878696" y="3123056"/>
              <a:ext cx="602542" cy="521952"/>
            </a:xfrm>
            <a:custGeom>
              <a:avLst/>
              <a:gdLst/>
              <a:ahLst/>
              <a:cxnLst/>
              <a:rect l="l" t="t" r="r" b="b"/>
              <a:pathLst>
                <a:path w="602542" h="521952">
                  <a:moveTo>
                    <a:pt x="0" y="0"/>
                  </a:moveTo>
                  <a:lnTo>
                    <a:pt x="602542" y="0"/>
                  </a:lnTo>
                  <a:lnTo>
                    <a:pt x="602542" y="521952"/>
                  </a:lnTo>
                  <a:lnTo>
                    <a:pt x="0" y="5219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5" name="Freeform 35"/>
            <p:cNvSpPr/>
            <p:nvPr/>
          </p:nvSpPr>
          <p:spPr>
            <a:xfrm rot="-10800000">
              <a:off x="3577425" y="3133362"/>
              <a:ext cx="602542" cy="521952"/>
            </a:xfrm>
            <a:custGeom>
              <a:avLst/>
              <a:gdLst/>
              <a:ahLst/>
              <a:cxnLst/>
              <a:rect l="l" t="t" r="r" b="b"/>
              <a:pathLst>
                <a:path w="602542" h="521952">
                  <a:moveTo>
                    <a:pt x="0" y="0"/>
                  </a:moveTo>
                  <a:lnTo>
                    <a:pt x="602542" y="0"/>
                  </a:lnTo>
                  <a:lnTo>
                    <a:pt x="602542" y="521951"/>
                  </a:lnTo>
                  <a:lnTo>
                    <a:pt x="0" y="5219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6" name="Freeform 36"/>
            <p:cNvSpPr/>
            <p:nvPr/>
          </p:nvSpPr>
          <p:spPr>
            <a:xfrm>
              <a:off x="4241783" y="3123056"/>
              <a:ext cx="602542" cy="521952"/>
            </a:xfrm>
            <a:custGeom>
              <a:avLst/>
              <a:gdLst/>
              <a:ahLst/>
              <a:cxnLst/>
              <a:rect l="l" t="t" r="r" b="b"/>
              <a:pathLst>
                <a:path w="602542" h="521952">
                  <a:moveTo>
                    <a:pt x="0" y="0"/>
                  </a:moveTo>
                  <a:lnTo>
                    <a:pt x="602542" y="0"/>
                  </a:lnTo>
                  <a:lnTo>
                    <a:pt x="602542" y="521952"/>
                  </a:lnTo>
                  <a:lnTo>
                    <a:pt x="0" y="5219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7" name="Freeform 37"/>
            <p:cNvSpPr/>
            <p:nvPr/>
          </p:nvSpPr>
          <p:spPr>
            <a:xfrm rot="-10800000">
              <a:off x="3946625" y="3133362"/>
              <a:ext cx="602542" cy="521952"/>
            </a:xfrm>
            <a:custGeom>
              <a:avLst/>
              <a:gdLst/>
              <a:ahLst/>
              <a:cxnLst/>
              <a:rect l="l" t="t" r="r" b="b"/>
              <a:pathLst>
                <a:path w="602542" h="521952">
                  <a:moveTo>
                    <a:pt x="0" y="0"/>
                  </a:moveTo>
                  <a:lnTo>
                    <a:pt x="602542" y="0"/>
                  </a:lnTo>
                  <a:lnTo>
                    <a:pt x="602542" y="521951"/>
                  </a:lnTo>
                  <a:lnTo>
                    <a:pt x="0" y="5219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A99AC"/>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grpSp>
        <p:nvGrpSpPr>
          <p:cNvPr id="6" name="Group 6"/>
          <p:cNvGrpSpPr/>
          <p:nvPr/>
        </p:nvGrpSpPr>
        <p:grpSpPr>
          <a:xfrm>
            <a:off x="0" y="262574"/>
            <a:ext cx="18288000" cy="1063106"/>
            <a:chOff x="0" y="0"/>
            <a:chExt cx="4816593" cy="279995"/>
          </a:xfrm>
        </p:grpSpPr>
        <p:sp>
          <p:nvSpPr>
            <p:cNvPr id="7" name="Freeform 7"/>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8" name="TextBox 8"/>
            <p:cNvSpPr txBox="1"/>
            <p:nvPr/>
          </p:nvSpPr>
          <p:spPr>
            <a:xfrm>
              <a:off x="0" y="-47625"/>
              <a:ext cx="4816593" cy="327620"/>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632823" y="1683960"/>
            <a:ext cx="8511177" cy="2996401"/>
          </a:xfrm>
          <a:custGeom>
            <a:avLst/>
            <a:gdLst/>
            <a:ahLst/>
            <a:cxnLst/>
            <a:rect l="l" t="t" r="r" b="b"/>
            <a:pathLst>
              <a:path w="8511177" h="2996401">
                <a:moveTo>
                  <a:pt x="0" y="0"/>
                </a:moveTo>
                <a:lnTo>
                  <a:pt x="8511177" y="0"/>
                </a:lnTo>
                <a:lnTo>
                  <a:pt x="8511177" y="2996401"/>
                </a:lnTo>
                <a:lnTo>
                  <a:pt x="0" y="2996401"/>
                </a:lnTo>
                <a:lnTo>
                  <a:pt x="0" y="0"/>
                </a:lnTo>
                <a:close/>
              </a:path>
            </a:pathLst>
          </a:custGeom>
          <a:blipFill>
            <a:blip r:embed="rId4"/>
            <a:stretch>
              <a:fillRect/>
            </a:stretch>
          </a:blipFill>
          <a:ln w="38100" cap="sq">
            <a:solidFill>
              <a:srgbClr val="000000"/>
            </a:solidFill>
            <a:prstDash val="solid"/>
            <a:miter/>
          </a:ln>
        </p:spPr>
        <p:txBody>
          <a:bodyPr/>
          <a:lstStyle/>
          <a:p>
            <a:endParaRPr lang="en-US"/>
          </a:p>
        </p:txBody>
      </p:sp>
      <p:graphicFrame>
        <p:nvGraphicFramePr>
          <p:cNvPr id="10" name="Table 10"/>
          <p:cNvGraphicFramePr>
            <a:graphicFrameLocks noGrp="1"/>
          </p:cNvGraphicFramePr>
          <p:nvPr/>
        </p:nvGraphicFramePr>
        <p:xfrm>
          <a:off x="7348061" y="3448123"/>
          <a:ext cx="10440330" cy="4591051"/>
        </p:xfrm>
        <a:graphic>
          <a:graphicData uri="http://schemas.openxmlformats.org/drawingml/2006/table">
            <a:tbl>
              <a:tblPr/>
              <a:tblGrid>
                <a:gridCol w="5190008">
                  <a:extLst>
                    <a:ext uri="{9D8B030D-6E8A-4147-A177-3AD203B41FA5}">
                      <a16:colId xmlns:a16="http://schemas.microsoft.com/office/drawing/2014/main" val="20000"/>
                    </a:ext>
                  </a:extLst>
                </a:gridCol>
                <a:gridCol w="5250322">
                  <a:extLst>
                    <a:ext uri="{9D8B030D-6E8A-4147-A177-3AD203B41FA5}">
                      <a16:colId xmlns:a16="http://schemas.microsoft.com/office/drawing/2014/main" val="20001"/>
                    </a:ext>
                  </a:extLst>
                </a:gridCol>
              </a:tblGrid>
              <a:tr h="1507939">
                <a:tc>
                  <a:txBody>
                    <a:bodyPr/>
                    <a:lstStyle/>
                    <a:p>
                      <a:pPr algn="ctr">
                        <a:lnSpc>
                          <a:spcPts val="5320"/>
                        </a:lnSpc>
                        <a:defRPr/>
                      </a:pPr>
                      <a:r>
                        <a:rPr lang="en-US" sz="3800">
                          <a:solidFill>
                            <a:srgbClr val="FFFFFF"/>
                          </a:solidFill>
                          <a:latin typeface="Proxima Nova 2"/>
                          <a:ea typeface="Proxima Nova 2"/>
                          <a:cs typeface="Proxima Nova 2"/>
                          <a:sym typeface="Proxima Nova 2"/>
                        </a:rPr>
                        <a:t>FY YEAR</a:t>
                      </a:r>
                      <a:endParaRPr lang="en-US" sz="1100"/>
                    </a:p>
                  </a:txBody>
                  <a:tcPr marL="190500" marR="190500" marT="190500" marB="190500" anchor="ctr">
                    <a:lnL w="38100" cap="flat" cmpd="sng" algn="ctr">
                      <a:solidFill>
                        <a:srgbClr val="002D72"/>
                      </a:solidFill>
                      <a:prstDash val="solid"/>
                      <a:round/>
                      <a:headEnd type="none" w="med" len="med"/>
                      <a:tailEnd type="none" w="med" len="med"/>
                    </a:lnL>
                    <a:lnR w="38100" cap="flat" cmpd="sng" algn="ctr">
                      <a:solidFill>
                        <a:srgbClr val="002D72"/>
                      </a:solidFill>
                      <a:prstDash val="solid"/>
                      <a:round/>
                      <a:headEnd type="none" w="med" len="med"/>
                      <a:tailEnd type="none" w="med" len="med"/>
                    </a:lnR>
                    <a:lnT w="38100" cap="flat" cmpd="sng" algn="ctr">
                      <a:solidFill>
                        <a:srgbClr val="002D72"/>
                      </a:solidFill>
                      <a:prstDash val="solid"/>
                      <a:round/>
                      <a:headEnd type="none" w="med" len="med"/>
                      <a:tailEnd type="none" w="med" len="med"/>
                    </a:lnT>
                    <a:lnB w="38100" cap="flat" cmpd="sng" algn="ctr">
                      <a:solidFill>
                        <a:srgbClr val="002D72"/>
                      </a:solidFill>
                      <a:prstDash val="solid"/>
                      <a:round/>
                      <a:headEnd type="none" w="med" len="med"/>
                      <a:tailEnd type="none" w="med" len="med"/>
                    </a:lnB>
                    <a:solidFill>
                      <a:srgbClr val="F2A900"/>
                    </a:solidFill>
                  </a:tcPr>
                </a:tc>
                <a:tc>
                  <a:txBody>
                    <a:bodyPr/>
                    <a:lstStyle/>
                    <a:p>
                      <a:pPr algn="ctr">
                        <a:lnSpc>
                          <a:spcPts val="4200"/>
                        </a:lnSpc>
                        <a:defRPr/>
                      </a:pPr>
                      <a:r>
                        <a:rPr lang="en-US" sz="3000">
                          <a:solidFill>
                            <a:srgbClr val="FFFFFF"/>
                          </a:solidFill>
                          <a:latin typeface="Proxima Nova 2"/>
                          <a:ea typeface="Proxima Nova 2"/>
                          <a:cs typeface="Proxima Nova 2"/>
                          <a:sym typeface="Proxima Nova 2"/>
                        </a:rPr>
                        <a:t>Overtime Hours</a:t>
                      </a:r>
                      <a:endParaRPr lang="en-US" sz="1100"/>
                    </a:p>
                    <a:p>
                      <a:pPr algn="ctr">
                        <a:lnSpc>
                          <a:spcPts val="4200"/>
                        </a:lnSpc>
                      </a:pPr>
                      <a:r>
                        <a:rPr lang="en-US" sz="3000">
                          <a:solidFill>
                            <a:srgbClr val="FFFFFF"/>
                          </a:solidFill>
                          <a:latin typeface="Proxima Nova 2"/>
                          <a:ea typeface="Proxima Nova 2"/>
                          <a:cs typeface="Proxima Nova 2"/>
                          <a:sym typeface="Proxima Nova 2"/>
                        </a:rPr>
                        <a:t>  Due to WC Absences</a:t>
                      </a:r>
                    </a:p>
                  </a:txBody>
                  <a:tcPr marL="190500" marR="190500" marT="190500" marB="190500" anchor="ctr">
                    <a:lnL w="38100" cap="flat" cmpd="sng" algn="ctr">
                      <a:solidFill>
                        <a:srgbClr val="002D72"/>
                      </a:solidFill>
                      <a:prstDash val="solid"/>
                      <a:round/>
                      <a:headEnd type="none" w="med" len="med"/>
                      <a:tailEnd type="none" w="med" len="med"/>
                    </a:lnL>
                    <a:lnR w="38100" cap="flat" cmpd="sng" algn="ctr">
                      <a:solidFill>
                        <a:srgbClr val="002D72"/>
                      </a:solidFill>
                      <a:prstDash val="solid"/>
                      <a:round/>
                      <a:headEnd type="none" w="med" len="med"/>
                      <a:tailEnd type="none" w="med" len="med"/>
                    </a:lnR>
                    <a:lnT w="38100" cap="flat" cmpd="sng" algn="ctr">
                      <a:solidFill>
                        <a:srgbClr val="002D72"/>
                      </a:solidFill>
                      <a:prstDash val="solid"/>
                      <a:round/>
                      <a:headEnd type="none" w="med" len="med"/>
                      <a:tailEnd type="none" w="med" len="med"/>
                    </a:lnT>
                    <a:lnB w="38100" cap="flat" cmpd="sng" algn="ctr">
                      <a:solidFill>
                        <a:srgbClr val="002D72"/>
                      </a:solidFill>
                      <a:prstDash val="solid"/>
                      <a:round/>
                      <a:headEnd type="none" w="med" len="med"/>
                      <a:tailEnd type="none" w="med" len="med"/>
                    </a:lnB>
                    <a:solidFill>
                      <a:srgbClr val="F2A900"/>
                    </a:solidFill>
                  </a:tcPr>
                </a:tc>
                <a:extLst>
                  <a:ext uri="{0D108BD9-81ED-4DB2-BD59-A6C34878D82A}">
                    <a16:rowId xmlns:a16="http://schemas.microsoft.com/office/drawing/2014/main" val="10000"/>
                  </a:ext>
                </a:extLst>
              </a:tr>
              <a:tr h="1027704">
                <a:tc>
                  <a:txBody>
                    <a:bodyPr/>
                    <a:lstStyle/>
                    <a:p>
                      <a:pPr algn="ctr">
                        <a:lnSpc>
                          <a:spcPts val="4200"/>
                        </a:lnSpc>
                        <a:defRPr/>
                      </a:pPr>
                      <a:r>
                        <a:rPr lang="en-US" sz="3000">
                          <a:solidFill>
                            <a:srgbClr val="000000"/>
                          </a:solidFill>
                          <a:latin typeface="Proxima Nova 1"/>
                          <a:ea typeface="Proxima Nova 1"/>
                          <a:cs typeface="Proxima Nova 1"/>
                          <a:sym typeface="Proxima Nova 1"/>
                        </a:rPr>
                        <a:t>2018-2019</a:t>
                      </a:r>
                      <a:endParaRPr lang="en-US" sz="1100"/>
                    </a:p>
                  </a:txBody>
                  <a:tcPr marL="190500" marR="190500" marT="190500" marB="190500" anchor="ctr">
                    <a:lnL w="38100" cap="flat" cmpd="sng" algn="ctr">
                      <a:solidFill>
                        <a:srgbClr val="002D72"/>
                      </a:solidFill>
                      <a:prstDash val="solid"/>
                      <a:round/>
                      <a:headEnd type="none" w="med" len="med"/>
                      <a:tailEnd type="none" w="med" len="med"/>
                    </a:lnL>
                    <a:lnR w="38100" cap="flat" cmpd="sng" algn="ctr">
                      <a:solidFill>
                        <a:srgbClr val="002D72"/>
                      </a:solidFill>
                      <a:prstDash val="solid"/>
                      <a:round/>
                      <a:headEnd type="none" w="med" len="med"/>
                      <a:tailEnd type="none" w="med" len="med"/>
                    </a:lnR>
                    <a:lnT w="38100" cap="flat" cmpd="sng" algn="ctr">
                      <a:solidFill>
                        <a:srgbClr val="002D72"/>
                      </a:solidFill>
                      <a:prstDash val="solid"/>
                      <a:round/>
                      <a:headEnd type="none" w="med" len="med"/>
                      <a:tailEnd type="none" w="med" len="med"/>
                    </a:lnT>
                    <a:lnB w="38100" cap="flat" cmpd="sng" algn="ctr">
                      <a:solidFill>
                        <a:srgbClr val="002D72"/>
                      </a:solidFill>
                      <a:prstDash val="solid"/>
                      <a:round/>
                      <a:headEnd type="none" w="med" len="med"/>
                      <a:tailEnd type="none" w="med" len="med"/>
                    </a:lnB>
                    <a:solidFill>
                      <a:srgbClr val="F2A900"/>
                    </a:solidFill>
                  </a:tcPr>
                </a:tc>
                <a:tc>
                  <a:txBody>
                    <a:bodyPr/>
                    <a:lstStyle/>
                    <a:p>
                      <a:pPr algn="ctr">
                        <a:lnSpc>
                          <a:spcPts val="4200"/>
                        </a:lnSpc>
                        <a:defRPr/>
                      </a:pPr>
                      <a:r>
                        <a:rPr lang="en-US" sz="3000">
                          <a:solidFill>
                            <a:srgbClr val="000000"/>
                          </a:solidFill>
                          <a:latin typeface="Proxima Nova 1"/>
                          <a:ea typeface="Proxima Nova 1"/>
                          <a:cs typeface="Proxima Nova 1"/>
                          <a:sym typeface="Proxima Nova 1"/>
                        </a:rPr>
                        <a:t>1,545,088</a:t>
                      </a:r>
                      <a:endParaRPr lang="en-US" sz="1100"/>
                    </a:p>
                  </a:txBody>
                  <a:tcPr marL="190500" marR="190500" marT="190500" marB="190500" anchor="ctr">
                    <a:lnL w="38100" cap="flat" cmpd="sng" algn="ctr">
                      <a:solidFill>
                        <a:srgbClr val="002D72"/>
                      </a:solidFill>
                      <a:prstDash val="solid"/>
                      <a:round/>
                      <a:headEnd type="none" w="med" len="med"/>
                      <a:tailEnd type="none" w="med" len="med"/>
                    </a:lnL>
                    <a:lnR w="38100" cap="flat" cmpd="sng" algn="ctr">
                      <a:solidFill>
                        <a:srgbClr val="002D72"/>
                      </a:solidFill>
                      <a:prstDash val="solid"/>
                      <a:round/>
                      <a:headEnd type="none" w="med" len="med"/>
                      <a:tailEnd type="none" w="med" len="med"/>
                    </a:lnR>
                    <a:lnT w="38100" cap="flat" cmpd="sng" algn="ctr">
                      <a:solidFill>
                        <a:srgbClr val="002D72"/>
                      </a:solidFill>
                      <a:prstDash val="solid"/>
                      <a:round/>
                      <a:headEnd type="none" w="med" len="med"/>
                      <a:tailEnd type="none" w="med" len="med"/>
                    </a:lnT>
                    <a:lnB w="38100" cap="flat" cmpd="sng" algn="ctr">
                      <a:solidFill>
                        <a:srgbClr val="002D72"/>
                      </a:solidFill>
                      <a:prstDash val="solid"/>
                      <a:round/>
                      <a:headEnd type="none" w="med" len="med"/>
                      <a:tailEnd type="none" w="med" len="med"/>
                    </a:lnB>
                    <a:solidFill>
                      <a:srgbClr val="F2A900"/>
                    </a:solidFill>
                  </a:tcPr>
                </a:tc>
                <a:extLst>
                  <a:ext uri="{0D108BD9-81ED-4DB2-BD59-A6C34878D82A}">
                    <a16:rowId xmlns:a16="http://schemas.microsoft.com/office/drawing/2014/main" val="10001"/>
                  </a:ext>
                </a:extLst>
              </a:tr>
              <a:tr h="1027704">
                <a:tc>
                  <a:txBody>
                    <a:bodyPr/>
                    <a:lstStyle/>
                    <a:p>
                      <a:pPr algn="ctr">
                        <a:lnSpc>
                          <a:spcPts val="4200"/>
                        </a:lnSpc>
                        <a:defRPr/>
                      </a:pPr>
                      <a:r>
                        <a:rPr lang="en-US" sz="3000">
                          <a:solidFill>
                            <a:srgbClr val="000000"/>
                          </a:solidFill>
                          <a:latin typeface="Proxima Nova 1"/>
                          <a:ea typeface="Proxima Nova 1"/>
                          <a:cs typeface="Proxima Nova 1"/>
                          <a:sym typeface="Proxima Nova 1"/>
                        </a:rPr>
                        <a:t>2019-2020</a:t>
                      </a:r>
                      <a:endParaRPr lang="en-US" sz="1100"/>
                    </a:p>
                  </a:txBody>
                  <a:tcPr marL="190500" marR="190500" marT="190500" marB="190500" anchor="ctr">
                    <a:lnL w="38100" cap="flat" cmpd="sng" algn="ctr">
                      <a:solidFill>
                        <a:srgbClr val="002D72"/>
                      </a:solidFill>
                      <a:prstDash val="solid"/>
                      <a:round/>
                      <a:headEnd type="none" w="med" len="med"/>
                      <a:tailEnd type="none" w="med" len="med"/>
                    </a:lnL>
                    <a:lnR w="38100" cap="flat" cmpd="sng" algn="ctr">
                      <a:solidFill>
                        <a:srgbClr val="002D72"/>
                      </a:solidFill>
                      <a:prstDash val="solid"/>
                      <a:round/>
                      <a:headEnd type="none" w="med" len="med"/>
                      <a:tailEnd type="none" w="med" len="med"/>
                    </a:lnR>
                    <a:lnT w="38100" cap="flat" cmpd="sng" algn="ctr">
                      <a:solidFill>
                        <a:srgbClr val="002D72"/>
                      </a:solidFill>
                      <a:prstDash val="solid"/>
                      <a:round/>
                      <a:headEnd type="none" w="med" len="med"/>
                      <a:tailEnd type="none" w="med" len="med"/>
                    </a:lnT>
                    <a:lnB w="38100" cap="flat" cmpd="sng" algn="ctr">
                      <a:solidFill>
                        <a:srgbClr val="002D72"/>
                      </a:solidFill>
                      <a:prstDash val="solid"/>
                      <a:round/>
                      <a:headEnd type="none" w="med" len="med"/>
                      <a:tailEnd type="none" w="med" len="med"/>
                    </a:lnB>
                    <a:solidFill>
                      <a:srgbClr val="F2A900"/>
                    </a:solidFill>
                  </a:tcPr>
                </a:tc>
                <a:tc>
                  <a:txBody>
                    <a:bodyPr/>
                    <a:lstStyle/>
                    <a:p>
                      <a:pPr algn="ctr">
                        <a:lnSpc>
                          <a:spcPts val="4200"/>
                        </a:lnSpc>
                        <a:defRPr/>
                      </a:pPr>
                      <a:r>
                        <a:rPr lang="en-US" sz="3000">
                          <a:solidFill>
                            <a:srgbClr val="000000"/>
                          </a:solidFill>
                          <a:latin typeface="Proxima Nova 1"/>
                          <a:ea typeface="Proxima Nova 1"/>
                          <a:cs typeface="Proxima Nova 1"/>
                          <a:sym typeface="Proxima Nova 1"/>
                        </a:rPr>
                        <a:t>1,645,052</a:t>
                      </a:r>
                      <a:endParaRPr lang="en-US" sz="1100"/>
                    </a:p>
                  </a:txBody>
                  <a:tcPr marL="190500" marR="190500" marT="190500" marB="190500" anchor="ctr">
                    <a:lnL w="38100" cap="flat" cmpd="sng" algn="ctr">
                      <a:solidFill>
                        <a:srgbClr val="002D72"/>
                      </a:solidFill>
                      <a:prstDash val="solid"/>
                      <a:round/>
                      <a:headEnd type="none" w="med" len="med"/>
                      <a:tailEnd type="none" w="med" len="med"/>
                    </a:lnL>
                    <a:lnR w="38100" cap="flat" cmpd="sng" algn="ctr">
                      <a:solidFill>
                        <a:srgbClr val="002D72"/>
                      </a:solidFill>
                      <a:prstDash val="solid"/>
                      <a:round/>
                      <a:headEnd type="none" w="med" len="med"/>
                      <a:tailEnd type="none" w="med" len="med"/>
                    </a:lnR>
                    <a:lnT w="38100" cap="flat" cmpd="sng" algn="ctr">
                      <a:solidFill>
                        <a:srgbClr val="002D72"/>
                      </a:solidFill>
                      <a:prstDash val="solid"/>
                      <a:round/>
                      <a:headEnd type="none" w="med" len="med"/>
                      <a:tailEnd type="none" w="med" len="med"/>
                    </a:lnT>
                    <a:lnB w="38100" cap="flat" cmpd="sng" algn="ctr">
                      <a:solidFill>
                        <a:srgbClr val="002D72"/>
                      </a:solidFill>
                      <a:prstDash val="solid"/>
                      <a:round/>
                      <a:headEnd type="none" w="med" len="med"/>
                      <a:tailEnd type="none" w="med" len="med"/>
                    </a:lnB>
                    <a:solidFill>
                      <a:srgbClr val="F2A900"/>
                    </a:solidFill>
                  </a:tcPr>
                </a:tc>
                <a:extLst>
                  <a:ext uri="{0D108BD9-81ED-4DB2-BD59-A6C34878D82A}">
                    <a16:rowId xmlns:a16="http://schemas.microsoft.com/office/drawing/2014/main" val="10002"/>
                  </a:ext>
                </a:extLst>
              </a:tr>
              <a:tr h="1027704">
                <a:tc>
                  <a:txBody>
                    <a:bodyPr/>
                    <a:lstStyle/>
                    <a:p>
                      <a:pPr algn="ctr">
                        <a:lnSpc>
                          <a:spcPts val="4200"/>
                        </a:lnSpc>
                        <a:defRPr/>
                      </a:pPr>
                      <a:r>
                        <a:rPr lang="en-US" sz="3000">
                          <a:solidFill>
                            <a:srgbClr val="000000"/>
                          </a:solidFill>
                          <a:latin typeface="Proxima Nova 1"/>
                          <a:ea typeface="Proxima Nova 1"/>
                          <a:cs typeface="Proxima Nova 1"/>
                          <a:sym typeface="Proxima Nova 1"/>
                        </a:rPr>
                        <a:t>2020-2021</a:t>
                      </a:r>
                      <a:endParaRPr lang="en-US" sz="1100"/>
                    </a:p>
                  </a:txBody>
                  <a:tcPr marL="190500" marR="190500" marT="190500" marB="190500" anchor="ctr">
                    <a:lnL w="38100" cap="flat" cmpd="sng" algn="ctr">
                      <a:solidFill>
                        <a:srgbClr val="002D72"/>
                      </a:solidFill>
                      <a:prstDash val="solid"/>
                      <a:round/>
                      <a:headEnd type="none" w="med" len="med"/>
                      <a:tailEnd type="none" w="med" len="med"/>
                    </a:lnL>
                    <a:lnR w="38100" cap="flat" cmpd="sng" algn="ctr">
                      <a:solidFill>
                        <a:srgbClr val="002D72"/>
                      </a:solidFill>
                      <a:prstDash val="solid"/>
                      <a:round/>
                      <a:headEnd type="none" w="med" len="med"/>
                      <a:tailEnd type="none" w="med" len="med"/>
                    </a:lnR>
                    <a:lnT w="38100" cap="flat" cmpd="sng" algn="ctr">
                      <a:solidFill>
                        <a:srgbClr val="002D72"/>
                      </a:solidFill>
                      <a:prstDash val="solid"/>
                      <a:round/>
                      <a:headEnd type="none" w="med" len="med"/>
                      <a:tailEnd type="none" w="med" len="med"/>
                    </a:lnT>
                    <a:lnB w="38100" cap="flat" cmpd="sng" algn="ctr">
                      <a:solidFill>
                        <a:srgbClr val="002D72"/>
                      </a:solidFill>
                      <a:prstDash val="solid"/>
                      <a:round/>
                      <a:headEnd type="none" w="med" len="med"/>
                      <a:tailEnd type="none" w="med" len="med"/>
                    </a:lnB>
                    <a:solidFill>
                      <a:srgbClr val="F2A900"/>
                    </a:solidFill>
                  </a:tcPr>
                </a:tc>
                <a:tc>
                  <a:txBody>
                    <a:bodyPr/>
                    <a:lstStyle/>
                    <a:p>
                      <a:pPr algn="ctr">
                        <a:lnSpc>
                          <a:spcPts val="4200"/>
                        </a:lnSpc>
                        <a:defRPr/>
                      </a:pPr>
                      <a:r>
                        <a:rPr lang="en-US" sz="3000">
                          <a:solidFill>
                            <a:srgbClr val="000000"/>
                          </a:solidFill>
                          <a:latin typeface="Proxima Nova 1"/>
                          <a:ea typeface="Proxima Nova 1"/>
                          <a:cs typeface="Proxima Nova 1"/>
                          <a:sym typeface="Proxima Nova 1"/>
                        </a:rPr>
                        <a:t>1,792,644</a:t>
                      </a:r>
                      <a:endParaRPr lang="en-US" sz="1100"/>
                    </a:p>
                  </a:txBody>
                  <a:tcPr marL="190500" marR="190500" marT="190500" marB="190500" anchor="ctr">
                    <a:lnL w="38100" cap="flat" cmpd="sng" algn="ctr">
                      <a:solidFill>
                        <a:srgbClr val="002D72"/>
                      </a:solidFill>
                      <a:prstDash val="solid"/>
                      <a:round/>
                      <a:headEnd type="none" w="med" len="med"/>
                      <a:tailEnd type="none" w="med" len="med"/>
                    </a:lnL>
                    <a:lnR w="38100" cap="flat" cmpd="sng" algn="ctr">
                      <a:solidFill>
                        <a:srgbClr val="002D72"/>
                      </a:solidFill>
                      <a:prstDash val="solid"/>
                      <a:round/>
                      <a:headEnd type="none" w="med" len="med"/>
                      <a:tailEnd type="none" w="med" len="med"/>
                    </a:lnR>
                    <a:lnT w="38100" cap="flat" cmpd="sng" algn="ctr">
                      <a:solidFill>
                        <a:srgbClr val="002D72"/>
                      </a:solidFill>
                      <a:prstDash val="solid"/>
                      <a:round/>
                      <a:headEnd type="none" w="med" len="med"/>
                      <a:tailEnd type="none" w="med" len="med"/>
                    </a:lnT>
                    <a:lnB w="38100" cap="flat" cmpd="sng" algn="ctr">
                      <a:solidFill>
                        <a:srgbClr val="002D72"/>
                      </a:solidFill>
                      <a:prstDash val="solid"/>
                      <a:round/>
                      <a:headEnd type="none" w="med" len="med"/>
                      <a:tailEnd type="none" w="med" len="med"/>
                    </a:lnB>
                    <a:solidFill>
                      <a:srgbClr val="F2A900"/>
                    </a:solidFill>
                  </a:tcPr>
                </a:tc>
                <a:extLst>
                  <a:ext uri="{0D108BD9-81ED-4DB2-BD59-A6C34878D82A}">
                    <a16:rowId xmlns:a16="http://schemas.microsoft.com/office/drawing/2014/main" val="10003"/>
                  </a:ext>
                </a:extLst>
              </a:tr>
            </a:tbl>
          </a:graphicData>
        </a:graphic>
      </p:graphicFrame>
      <p:grpSp>
        <p:nvGrpSpPr>
          <p:cNvPr id="11" name="Group 11"/>
          <p:cNvGrpSpPr/>
          <p:nvPr/>
        </p:nvGrpSpPr>
        <p:grpSpPr>
          <a:xfrm>
            <a:off x="1113106" y="5231128"/>
            <a:ext cx="5596941" cy="2257279"/>
            <a:chOff x="0" y="0"/>
            <a:chExt cx="1474091" cy="594510"/>
          </a:xfrm>
        </p:grpSpPr>
        <p:sp>
          <p:nvSpPr>
            <p:cNvPr id="12" name="Freeform 12"/>
            <p:cNvSpPr/>
            <p:nvPr/>
          </p:nvSpPr>
          <p:spPr>
            <a:xfrm>
              <a:off x="0" y="0"/>
              <a:ext cx="1474091" cy="594510"/>
            </a:xfrm>
            <a:custGeom>
              <a:avLst/>
              <a:gdLst/>
              <a:ahLst/>
              <a:cxnLst/>
              <a:rect l="l" t="t" r="r" b="b"/>
              <a:pathLst>
                <a:path w="1474091" h="594510">
                  <a:moveTo>
                    <a:pt x="91294" y="0"/>
                  </a:moveTo>
                  <a:lnTo>
                    <a:pt x="1382797" y="0"/>
                  </a:lnTo>
                  <a:cubicBezTo>
                    <a:pt x="1407010" y="0"/>
                    <a:pt x="1430231" y="9618"/>
                    <a:pt x="1447352" y="26739"/>
                  </a:cubicBezTo>
                  <a:cubicBezTo>
                    <a:pt x="1464473" y="43860"/>
                    <a:pt x="1474091" y="67081"/>
                    <a:pt x="1474091" y="91294"/>
                  </a:cubicBezTo>
                  <a:lnTo>
                    <a:pt x="1474091" y="503216"/>
                  </a:lnTo>
                  <a:cubicBezTo>
                    <a:pt x="1474091" y="527428"/>
                    <a:pt x="1464473" y="550649"/>
                    <a:pt x="1447352" y="567770"/>
                  </a:cubicBezTo>
                  <a:cubicBezTo>
                    <a:pt x="1430231" y="584891"/>
                    <a:pt x="1407010" y="594510"/>
                    <a:pt x="1382797" y="594510"/>
                  </a:cubicBezTo>
                  <a:lnTo>
                    <a:pt x="91294" y="594510"/>
                  </a:lnTo>
                  <a:cubicBezTo>
                    <a:pt x="40874" y="594510"/>
                    <a:pt x="0" y="553636"/>
                    <a:pt x="0" y="503216"/>
                  </a:cubicBezTo>
                  <a:lnTo>
                    <a:pt x="0" y="91294"/>
                  </a:lnTo>
                  <a:cubicBezTo>
                    <a:pt x="0" y="67081"/>
                    <a:pt x="9618" y="43860"/>
                    <a:pt x="26739" y="26739"/>
                  </a:cubicBezTo>
                  <a:cubicBezTo>
                    <a:pt x="43860" y="9618"/>
                    <a:pt x="67081" y="0"/>
                    <a:pt x="91294" y="0"/>
                  </a:cubicBezTo>
                  <a:close/>
                </a:path>
              </a:pathLst>
            </a:custGeom>
            <a:solidFill>
              <a:srgbClr val="154973"/>
            </a:solidFill>
          </p:spPr>
          <p:txBody>
            <a:bodyPr/>
            <a:lstStyle/>
            <a:p>
              <a:endParaRPr lang="en-US"/>
            </a:p>
          </p:txBody>
        </p:sp>
        <p:sp>
          <p:nvSpPr>
            <p:cNvPr id="13" name="TextBox 13"/>
            <p:cNvSpPr txBox="1"/>
            <p:nvPr/>
          </p:nvSpPr>
          <p:spPr>
            <a:xfrm>
              <a:off x="0" y="-47625"/>
              <a:ext cx="1474091" cy="642135"/>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p:cNvSpPr txBox="1"/>
          <p:nvPr/>
        </p:nvSpPr>
        <p:spPr>
          <a:xfrm>
            <a:off x="632823" y="345500"/>
            <a:ext cx="4834771" cy="811530"/>
          </a:xfrm>
          <a:prstGeom prst="rect">
            <a:avLst/>
          </a:prstGeom>
        </p:spPr>
        <p:txBody>
          <a:bodyPr lIns="0" tIns="0" rIns="0" bIns="0" rtlCol="0" anchor="t">
            <a:spAutoFit/>
          </a:bodyPr>
          <a:lstStyle/>
          <a:p>
            <a:pPr marL="0" marR="0" lvl="0" indent="0" algn="ctr" defTabSz="914400" rtl="0" eaLnBrk="1" fontAlgn="auto" latinLnBrk="0" hangingPunct="1">
              <a:lnSpc>
                <a:spcPts val="6719"/>
              </a:lnSpc>
              <a:spcBef>
                <a:spcPct val="0"/>
              </a:spcBef>
              <a:spcAft>
                <a:spcPts val="0"/>
              </a:spcAft>
              <a:buClrTx/>
              <a:buSzTx/>
              <a:buFontTx/>
              <a:buNone/>
              <a:tabLst/>
              <a:defRPr/>
            </a:pPr>
            <a:r>
              <a:rPr kumimoji="0" lang="en-US" sz="4800" b="0" i="0" u="none" strike="noStrike" kern="1200" cap="none" spc="96" normalizeH="0" baseline="0" noProof="0">
                <a:ln>
                  <a:noFill/>
                </a:ln>
                <a:solidFill>
                  <a:srgbClr val="F2A900"/>
                </a:solidFill>
                <a:effectLst/>
                <a:uLnTx/>
                <a:uFillTx/>
                <a:latin typeface="Proxima Nova 2"/>
                <a:ea typeface="Proxima Nova 2"/>
                <a:cs typeface="Proxima Nova 2"/>
                <a:sym typeface="Proxima Nova 2"/>
              </a:rPr>
              <a:t>Risk Assessment</a:t>
            </a:r>
          </a:p>
        </p:txBody>
      </p:sp>
      <p:sp>
        <p:nvSpPr>
          <p:cNvPr id="15" name="TextBox 15"/>
          <p:cNvSpPr txBox="1"/>
          <p:nvPr/>
        </p:nvSpPr>
        <p:spPr>
          <a:xfrm>
            <a:off x="632823" y="8488776"/>
            <a:ext cx="12348340" cy="701675"/>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Arimo"/>
                <a:ea typeface="Arimo"/>
                <a:cs typeface="Arimo"/>
                <a:sym typeface="Arimo"/>
              </a:rPr>
              <a:t>Source: </a:t>
            </a:r>
            <a:r>
              <a:rPr kumimoji="0" lang="en-US" sz="2000" b="0" i="0" u="sng" strike="noStrike" kern="1200" cap="none" spc="0" normalizeH="0" baseline="0" noProof="0">
                <a:ln>
                  <a:noFill/>
                </a:ln>
                <a:solidFill>
                  <a:schemeClr val="bg1"/>
                </a:solidFill>
                <a:effectLst/>
                <a:uLnTx/>
                <a:uFillTx/>
                <a:latin typeface="Arimo"/>
                <a:ea typeface="Arimo"/>
                <a:cs typeface="Arimo"/>
                <a:sym typeface="Arimo"/>
                <a:hlinkClick r:id="rId5" tooltip="https://doccs.ny.gov/system/files/documents/2021/02/2019-security-staffing-report.pdf">
                  <a:extLst>
                    <a:ext uri="{A12FA001-AC4F-418D-AE19-62706E023703}">
                      <ahyp:hlinkClr xmlns:ahyp="http://schemas.microsoft.com/office/drawing/2018/hyperlinkcolor" val="tx"/>
                    </a:ext>
                  </a:extLst>
                </a:hlinkClick>
              </a:rPr>
              <a:t>https://doccs.ny.gov/system/files/documents/2021/02/2019-security-staffing-report.pdf</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2000" b="0" i="0" u="sng" strike="noStrike" kern="1200" cap="none" spc="0" normalizeH="0" baseline="0" noProof="0">
                <a:ln>
                  <a:noFill/>
                </a:ln>
                <a:solidFill>
                  <a:schemeClr val="bg1"/>
                </a:solidFill>
                <a:effectLst/>
                <a:uLnTx/>
                <a:uFillTx/>
                <a:latin typeface="Arimo"/>
                <a:ea typeface="Arimo"/>
                <a:cs typeface="Arimo"/>
                <a:sym typeface="Arimo"/>
              </a:rPr>
              <a:t>Source: https://doccs.ny.gov/system/files/documents/2024/03/2023-doccs-report-of-security-staffing-final.pdf</a:t>
            </a:r>
          </a:p>
        </p:txBody>
      </p:sp>
      <p:sp>
        <p:nvSpPr>
          <p:cNvPr id="16" name="TextBox 16"/>
          <p:cNvSpPr txBox="1"/>
          <p:nvPr/>
        </p:nvSpPr>
        <p:spPr>
          <a:xfrm>
            <a:off x="1028700" y="5501784"/>
            <a:ext cx="5765755" cy="1590675"/>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ts val="0"/>
              </a:spcBef>
              <a:spcAft>
                <a:spcPts val="0"/>
              </a:spcAft>
              <a:buClrTx/>
              <a:buSzTx/>
              <a:buFontTx/>
              <a:buNone/>
              <a:tabLst/>
              <a:defRPr/>
            </a:pPr>
            <a:r>
              <a:rPr kumimoji="0" lang="en-US" sz="3000" b="0" i="0" u="none" strike="noStrike" kern="1200" cap="none" spc="60" normalizeH="0" baseline="0" noProof="0">
                <a:ln>
                  <a:noFill/>
                </a:ln>
                <a:solidFill>
                  <a:srgbClr val="FFFFFF"/>
                </a:solidFill>
                <a:effectLst/>
                <a:uLnTx/>
                <a:uFillTx/>
                <a:latin typeface="Proxima Nova 1"/>
                <a:ea typeface="Proxima Nova 1"/>
                <a:cs typeface="Proxima Nova 1"/>
                <a:sym typeface="Proxima Nova 1"/>
              </a:rPr>
              <a:t>2023 Overtime Rates:</a:t>
            </a:r>
          </a:p>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3000" b="0" i="0" u="none" strike="noStrike" kern="1200" cap="none" spc="60" normalizeH="0" baseline="0" noProof="0">
                <a:ln>
                  <a:noFill/>
                </a:ln>
                <a:solidFill>
                  <a:srgbClr val="FFFFFF"/>
                </a:solidFill>
                <a:effectLst/>
                <a:uLnTx/>
                <a:uFillTx/>
                <a:latin typeface="Proxima Nova 1"/>
                <a:ea typeface="Proxima Nova 1"/>
                <a:cs typeface="Proxima Nova 1"/>
                <a:sym typeface="Proxima Nova 1"/>
              </a:rPr>
              <a:t>CO = $53.80 per hour average </a:t>
            </a:r>
          </a:p>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3000" b="0" i="0" u="none" strike="noStrike" kern="1200" cap="none" spc="60" normalizeH="0" baseline="0" noProof="0">
                <a:ln>
                  <a:noFill/>
                </a:ln>
                <a:solidFill>
                  <a:srgbClr val="FFFFFF"/>
                </a:solidFill>
                <a:effectLst/>
                <a:uLnTx/>
                <a:uFillTx/>
                <a:latin typeface="Proxima Nova 1"/>
                <a:ea typeface="Proxima Nova 1"/>
                <a:cs typeface="Proxima Nova 1"/>
                <a:sym typeface="Proxima Nova 1"/>
              </a:rPr>
              <a:t>Sergeant= $64.86 per hour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A99AC"/>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grpSp>
        <p:nvGrpSpPr>
          <p:cNvPr id="6" name="Group 6"/>
          <p:cNvGrpSpPr/>
          <p:nvPr/>
        </p:nvGrpSpPr>
        <p:grpSpPr>
          <a:xfrm>
            <a:off x="0" y="262574"/>
            <a:ext cx="18288000" cy="1063106"/>
            <a:chOff x="0" y="0"/>
            <a:chExt cx="4816593" cy="279995"/>
          </a:xfrm>
        </p:grpSpPr>
        <p:sp>
          <p:nvSpPr>
            <p:cNvPr id="7" name="Freeform 7"/>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8" name="TextBox 8"/>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9" name="Freeform 9"/>
          <p:cNvSpPr/>
          <p:nvPr/>
        </p:nvSpPr>
        <p:spPr>
          <a:xfrm>
            <a:off x="11722843" y="1476549"/>
            <a:ext cx="6107879" cy="7482853"/>
          </a:xfrm>
          <a:custGeom>
            <a:avLst/>
            <a:gdLst/>
            <a:ahLst/>
            <a:cxnLst/>
            <a:rect l="l" t="t" r="r" b="b"/>
            <a:pathLst>
              <a:path w="6107879" h="7482853">
                <a:moveTo>
                  <a:pt x="0" y="0"/>
                </a:moveTo>
                <a:lnTo>
                  <a:pt x="6107878" y="0"/>
                </a:lnTo>
                <a:lnTo>
                  <a:pt x="6107878" y="7482853"/>
                </a:lnTo>
                <a:lnTo>
                  <a:pt x="0" y="7482853"/>
                </a:lnTo>
                <a:lnTo>
                  <a:pt x="0" y="0"/>
                </a:lnTo>
                <a:close/>
              </a:path>
            </a:pathLst>
          </a:custGeom>
          <a:blipFill>
            <a:blip r:embed="rId4"/>
            <a:stretch>
              <a:fillRect/>
            </a:stretch>
          </a:blipFill>
          <a:ln w="304800" cap="sq">
            <a:solidFill>
              <a:srgbClr val="F2A900"/>
            </a:solidFill>
            <a:prstDash val="solid"/>
            <a:miter/>
          </a:ln>
        </p:spPr>
        <p:txBody>
          <a:bodyPr/>
          <a:lstStyle/>
          <a:p>
            <a:endParaRPr lang="en-US"/>
          </a:p>
        </p:txBody>
      </p:sp>
      <p:sp>
        <p:nvSpPr>
          <p:cNvPr id="10" name="Freeform 10"/>
          <p:cNvSpPr/>
          <p:nvPr/>
        </p:nvSpPr>
        <p:spPr>
          <a:xfrm>
            <a:off x="225023" y="3436838"/>
            <a:ext cx="11074343" cy="3413325"/>
          </a:xfrm>
          <a:custGeom>
            <a:avLst/>
            <a:gdLst/>
            <a:ahLst/>
            <a:cxnLst/>
            <a:rect l="l" t="t" r="r" b="b"/>
            <a:pathLst>
              <a:path w="11074343" h="3413325">
                <a:moveTo>
                  <a:pt x="0" y="0"/>
                </a:moveTo>
                <a:lnTo>
                  <a:pt x="11074343" y="0"/>
                </a:lnTo>
                <a:lnTo>
                  <a:pt x="11074343" y="3413324"/>
                </a:lnTo>
                <a:lnTo>
                  <a:pt x="0" y="3413324"/>
                </a:lnTo>
                <a:lnTo>
                  <a:pt x="0" y="0"/>
                </a:lnTo>
                <a:close/>
              </a:path>
            </a:pathLst>
          </a:custGeom>
          <a:blipFill>
            <a:blip r:embed="rId5"/>
            <a:stretch>
              <a:fillRect/>
            </a:stretch>
          </a:blipFill>
          <a:ln w="38100" cap="sq">
            <a:solidFill>
              <a:srgbClr val="F2A900"/>
            </a:solidFill>
            <a:prstDash val="solid"/>
            <a:miter/>
          </a:ln>
        </p:spPr>
        <p:txBody>
          <a:bodyPr/>
          <a:lstStyle/>
          <a:p>
            <a:endParaRPr lang="en-US"/>
          </a:p>
        </p:txBody>
      </p:sp>
      <p:sp>
        <p:nvSpPr>
          <p:cNvPr id="11" name="TextBox 11"/>
          <p:cNvSpPr txBox="1"/>
          <p:nvPr/>
        </p:nvSpPr>
        <p:spPr>
          <a:xfrm>
            <a:off x="568470" y="345500"/>
            <a:ext cx="4963478" cy="811530"/>
          </a:xfrm>
          <a:prstGeom prst="rect">
            <a:avLst/>
          </a:prstGeom>
        </p:spPr>
        <p:txBody>
          <a:bodyPr lIns="0" tIns="0" rIns="0" bIns="0" rtlCol="0" anchor="t">
            <a:spAutoFit/>
          </a:bodyPr>
          <a:lstStyle/>
          <a:p>
            <a:pPr algn="ctr">
              <a:lnSpc>
                <a:spcPts val="6719"/>
              </a:lnSpc>
              <a:spcBef>
                <a:spcPct val="0"/>
              </a:spcBef>
            </a:pPr>
            <a:r>
              <a:rPr lang="en-US" sz="4800" spc="96">
                <a:solidFill>
                  <a:srgbClr val="F2A900"/>
                </a:solidFill>
                <a:latin typeface="Proxima Nova 2"/>
                <a:ea typeface="Proxima Nova 2"/>
                <a:cs typeface="Proxima Nova 2"/>
                <a:sym typeface="Proxima Nova 2"/>
              </a:rPr>
              <a:t>Control Activities</a:t>
            </a:r>
          </a:p>
        </p:txBody>
      </p:sp>
      <p:sp>
        <p:nvSpPr>
          <p:cNvPr id="12" name="TextBox 12"/>
          <p:cNvSpPr txBox="1"/>
          <p:nvPr/>
        </p:nvSpPr>
        <p:spPr>
          <a:xfrm>
            <a:off x="1841240" y="1910333"/>
            <a:ext cx="8040766" cy="806841"/>
          </a:xfrm>
          <a:prstGeom prst="rect">
            <a:avLst/>
          </a:prstGeom>
        </p:spPr>
        <p:txBody>
          <a:bodyPr lIns="0" tIns="0" rIns="0" bIns="0" rtlCol="0" anchor="t">
            <a:spAutoFit/>
          </a:bodyPr>
          <a:lstStyle/>
          <a:p>
            <a:pPr algn="ctr">
              <a:lnSpc>
                <a:spcPts val="6676"/>
              </a:lnSpc>
              <a:spcBef>
                <a:spcPct val="0"/>
              </a:spcBef>
            </a:pPr>
            <a:r>
              <a:rPr lang="en-US" sz="4768" spc="95">
                <a:solidFill>
                  <a:srgbClr val="F2A900"/>
                </a:solidFill>
                <a:latin typeface="Proxima Nova 2"/>
                <a:ea typeface="Proxima Nova 2"/>
                <a:cs typeface="Proxima Nova 2"/>
                <a:sym typeface="Proxima Nova 2"/>
              </a:rPr>
              <a:t>WC Medical Documentation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A99AC"/>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grpSp>
        <p:nvGrpSpPr>
          <p:cNvPr id="6" name="Group 6"/>
          <p:cNvGrpSpPr/>
          <p:nvPr/>
        </p:nvGrpSpPr>
        <p:grpSpPr>
          <a:xfrm>
            <a:off x="0" y="262574"/>
            <a:ext cx="18288000" cy="1063106"/>
            <a:chOff x="0" y="0"/>
            <a:chExt cx="4816593" cy="279995"/>
          </a:xfrm>
        </p:grpSpPr>
        <p:sp>
          <p:nvSpPr>
            <p:cNvPr id="7" name="Freeform 7"/>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8" name="TextBox 8"/>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9" name="Freeform 9"/>
          <p:cNvSpPr/>
          <p:nvPr/>
        </p:nvSpPr>
        <p:spPr>
          <a:xfrm>
            <a:off x="9164061" y="2654785"/>
            <a:ext cx="8755543" cy="4934942"/>
          </a:xfrm>
          <a:custGeom>
            <a:avLst/>
            <a:gdLst/>
            <a:ahLst/>
            <a:cxnLst/>
            <a:rect l="l" t="t" r="r" b="b"/>
            <a:pathLst>
              <a:path w="8755543" h="4934942">
                <a:moveTo>
                  <a:pt x="0" y="0"/>
                </a:moveTo>
                <a:lnTo>
                  <a:pt x="8755543" y="0"/>
                </a:lnTo>
                <a:lnTo>
                  <a:pt x="8755543" y="4934942"/>
                </a:lnTo>
                <a:lnTo>
                  <a:pt x="0" y="4934942"/>
                </a:lnTo>
                <a:lnTo>
                  <a:pt x="0" y="0"/>
                </a:lnTo>
                <a:close/>
              </a:path>
            </a:pathLst>
          </a:custGeom>
          <a:blipFill>
            <a:blip r:embed="rId4"/>
            <a:stretch>
              <a:fillRect/>
            </a:stretch>
          </a:blipFill>
          <a:ln w="38100" cap="sq">
            <a:solidFill>
              <a:srgbClr val="000000"/>
            </a:solidFill>
            <a:prstDash val="solid"/>
            <a:miter/>
          </a:ln>
        </p:spPr>
        <p:txBody>
          <a:bodyPr/>
          <a:lstStyle/>
          <a:p>
            <a:endParaRPr lang="en-US"/>
          </a:p>
        </p:txBody>
      </p:sp>
      <p:sp>
        <p:nvSpPr>
          <p:cNvPr id="10" name="Freeform 10"/>
          <p:cNvSpPr/>
          <p:nvPr/>
        </p:nvSpPr>
        <p:spPr>
          <a:xfrm>
            <a:off x="568470" y="3950878"/>
            <a:ext cx="8338648" cy="4931459"/>
          </a:xfrm>
          <a:custGeom>
            <a:avLst/>
            <a:gdLst/>
            <a:ahLst/>
            <a:cxnLst/>
            <a:rect l="l" t="t" r="r" b="b"/>
            <a:pathLst>
              <a:path w="8338648" h="4931459">
                <a:moveTo>
                  <a:pt x="0" y="0"/>
                </a:moveTo>
                <a:lnTo>
                  <a:pt x="8338648" y="0"/>
                </a:lnTo>
                <a:lnTo>
                  <a:pt x="8338648" y="4931458"/>
                </a:lnTo>
                <a:lnTo>
                  <a:pt x="0" y="4931458"/>
                </a:lnTo>
                <a:lnTo>
                  <a:pt x="0" y="0"/>
                </a:lnTo>
                <a:close/>
              </a:path>
            </a:pathLst>
          </a:custGeom>
          <a:blipFill>
            <a:blip r:embed="rId5"/>
            <a:stretch>
              <a:fillRect/>
            </a:stretch>
          </a:blipFill>
          <a:ln w="38100" cap="sq">
            <a:solidFill>
              <a:srgbClr val="000000"/>
            </a:solidFill>
            <a:prstDash val="solid"/>
            <a:miter/>
          </a:ln>
        </p:spPr>
        <p:txBody>
          <a:bodyPr/>
          <a:lstStyle/>
          <a:p>
            <a:endParaRPr lang="en-US"/>
          </a:p>
        </p:txBody>
      </p:sp>
      <p:sp>
        <p:nvSpPr>
          <p:cNvPr id="11" name="Freeform 11"/>
          <p:cNvSpPr/>
          <p:nvPr/>
        </p:nvSpPr>
        <p:spPr>
          <a:xfrm rot="-9355342">
            <a:off x="780872" y="1246228"/>
            <a:ext cx="2817114" cy="2817114"/>
          </a:xfrm>
          <a:custGeom>
            <a:avLst/>
            <a:gdLst/>
            <a:ahLst/>
            <a:cxnLst/>
            <a:rect l="l" t="t" r="r" b="b"/>
            <a:pathLst>
              <a:path w="2817114" h="2817114">
                <a:moveTo>
                  <a:pt x="0" y="0"/>
                </a:moveTo>
                <a:lnTo>
                  <a:pt x="2817114" y="0"/>
                </a:lnTo>
                <a:lnTo>
                  <a:pt x="2817114" y="2817114"/>
                </a:lnTo>
                <a:lnTo>
                  <a:pt x="0" y="28171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5882600" y="431225"/>
            <a:ext cx="2037004" cy="2086317"/>
          </a:xfrm>
          <a:custGeom>
            <a:avLst/>
            <a:gdLst/>
            <a:ahLst/>
            <a:cxnLst/>
            <a:rect l="l" t="t" r="r" b="b"/>
            <a:pathLst>
              <a:path w="2037004" h="2086317">
                <a:moveTo>
                  <a:pt x="0" y="0"/>
                </a:moveTo>
                <a:lnTo>
                  <a:pt x="2037004" y="0"/>
                </a:lnTo>
                <a:lnTo>
                  <a:pt x="2037004" y="2086316"/>
                </a:lnTo>
                <a:lnTo>
                  <a:pt x="0" y="20863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568470" y="345500"/>
            <a:ext cx="4963478" cy="811530"/>
          </a:xfrm>
          <a:prstGeom prst="rect">
            <a:avLst/>
          </a:prstGeom>
        </p:spPr>
        <p:txBody>
          <a:bodyPr lIns="0" tIns="0" rIns="0" bIns="0" rtlCol="0" anchor="t">
            <a:spAutoFit/>
          </a:bodyPr>
          <a:lstStyle/>
          <a:p>
            <a:pPr algn="ctr">
              <a:lnSpc>
                <a:spcPts val="6719"/>
              </a:lnSpc>
              <a:spcBef>
                <a:spcPct val="0"/>
              </a:spcBef>
            </a:pPr>
            <a:r>
              <a:rPr lang="en-US" sz="4800" spc="96">
                <a:solidFill>
                  <a:srgbClr val="F2A900"/>
                </a:solidFill>
                <a:latin typeface="Proxima Nova 2"/>
                <a:ea typeface="Proxima Nova 2"/>
                <a:cs typeface="Proxima Nova 2"/>
                <a:sym typeface="Proxima Nova 2"/>
              </a:rPr>
              <a:t>Control Activities</a:t>
            </a:r>
          </a:p>
        </p:txBody>
      </p:sp>
      <p:sp>
        <p:nvSpPr>
          <p:cNvPr id="14" name="TextBox 14"/>
          <p:cNvSpPr txBox="1"/>
          <p:nvPr/>
        </p:nvSpPr>
        <p:spPr>
          <a:xfrm>
            <a:off x="5481005" y="1475328"/>
            <a:ext cx="8040766" cy="806841"/>
          </a:xfrm>
          <a:prstGeom prst="rect">
            <a:avLst/>
          </a:prstGeom>
        </p:spPr>
        <p:txBody>
          <a:bodyPr lIns="0" tIns="0" rIns="0" bIns="0" rtlCol="0" anchor="t">
            <a:spAutoFit/>
          </a:bodyPr>
          <a:lstStyle/>
          <a:p>
            <a:pPr algn="ctr">
              <a:lnSpc>
                <a:spcPts val="6676"/>
              </a:lnSpc>
              <a:spcBef>
                <a:spcPct val="0"/>
              </a:spcBef>
            </a:pPr>
            <a:r>
              <a:rPr lang="en-US" sz="4768" spc="95">
                <a:solidFill>
                  <a:srgbClr val="F2A900"/>
                </a:solidFill>
                <a:latin typeface="Proxima Nova 2"/>
                <a:ea typeface="Proxima Nova 2"/>
                <a:cs typeface="Proxima Nova 2"/>
                <a:sym typeface="Proxima Nova 2"/>
              </a:rPr>
              <a:t>DOCCS WC Case Examples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A99AC"/>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grpSp>
        <p:nvGrpSpPr>
          <p:cNvPr id="6" name="Group 6"/>
          <p:cNvGrpSpPr/>
          <p:nvPr/>
        </p:nvGrpSpPr>
        <p:grpSpPr>
          <a:xfrm>
            <a:off x="0" y="262574"/>
            <a:ext cx="18288000" cy="1063106"/>
            <a:chOff x="0" y="0"/>
            <a:chExt cx="4816593" cy="279995"/>
          </a:xfrm>
        </p:grpSpPr>
        <p:sp>
          <p:nvSpPr>
            <p:cNvPr id="7" name="Freeform 7"/>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8" name="TextBox 8"/>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9" name="Freeform 9"/>
          <p:cNvSpPr/>
          <p:nvPr/>
        </p:nvSpPr>
        <p:spPr>
          <a:xfrm>
            <a:off x="244119" y="1581839"/>
            <a:ext cx="10292930" cy="4932190"/>
          </a:xfrm>
          <a:custGeom>
            <a:avLst/>
            <a:gdLst/>
            <a:ahLst/>
            <a:cxnLst/>
            <a:rect l="l" t="t" r="r" b="b"/>
            <a:pathLst>
              <a:path w="10292930" h="4932190">
                <a:moveTo>
                  <a:pt x="0" y="0"/>
                </a:moveTo>
                <a:lnTo>
                  <a:pt x="10292929" y="0"/>
                </a:lnTo>
                <a:lnTo>
                  <a:pt x="10292929" y="4932190"/>
                </a:lnTo>
                <a:lnTo>
                  <a:pt x="0" y="4932190"/>
                </a:lnTo>
                <a:lnTo>
                  <a:pt x="0" y="0"/>
                </a:lnTo>
                <a:close/>
              </a:path>
            </a:pathLst>
          </a:custGeom>
          <a:blipFill>
            <a:blip r:embed="rId4"/>
            <a:stretch>
              <a:fillRect l="-1117" t="-1864" r="-2457" b="-5128"/>
            </a:stretch>
          </a:blipFill>
          <a:ln w="266700" cap="sq">
            <a:solidFill>
              <a:srgbClr val="F2A900"/>
            </a:solidFill>
            <a:prstDash val="solid"/>
            <a:miter/>
          </a:ln>
        </p:spPr>
        <p:txBody>
          <a:bodyPr/>
          <a:lstStyle/>
          <a:p>
            <a:endParaRPr lang="en-US"/>
          </a:p>
        </p:txBody>
      </p:sp>
      <p:sp>
        <p:nvSpPr>
          <p:cNvPr id="10" name="Freeform 10"/>
          <p:cNvSpPr/>
          <p:nvPr/>
        </p:nvSpPr>
        <p:spPr>
          <a:xfrm>
            <a:off x="11420336" y="1992358"/>
            <a:ext cx="5647290" cy="6256709"/>
          </a:xfrm>
          <a:custGeom>
            <a:avLst/>
            <a:gdLst/>
            <a:ahLst/>
            <a:cxnLst/>
            <a:rect l="l" t="t" r="r" b="b"/>
            <a:pathLst>
              <a:path w="5647290" h="6256709">
                <a:moveTo>
                  <a:pt x="0" y="0"/>
                </a:moveTo>
                <a:lnTo>
                  <a:pt x="5647290" y="0"/>
                </a:lnTo>
                <a:lnTo>
                  <a:pt x="5647290" y="6256709"/>
                </a:lnTo>
                <a:lnTo>
                  <a:pt x="0" y="6256709"/>
                </a:lnTo>
                <a:lnTo>
                  <a:pt x="0" y="0"/>
                </a:lnTo>
                <a:close/>
              </a:path>
            </a:pathLst>
          </a:custGeom>
          <a:blipFill>
            <a:blip r:embed="rId5"/>
            <a:stretch>
              <a:fillRect/>
            </a:stretch>
          </a:blipFill>
          <a:ln w="85725" cap="sq">
            <a:solidFill>
              <a:srgbClr val="F2A900"/>
            </a:solidFill>
            <a:prstDash val="solid"/>
            <a:miter/>
          </a:ln>
        </p:spPr>
        <p:txBody>
          <a:bodyPr/>
          <a:lstStyle/>
          <a:p>
            <a:endParaRPr lang="en-US"/>
          </a:p>
        </p:txBody>
      </p:sp>
      <p:sp>
        <p:nvSpPr>
          <p:cNvPr id="11" name="Freeform 11"/>
          <p:cNvSpPr/>
          <p:nvPr/>
        </p:nvSpPr>
        <p:spPr>
          <a:xfrm>
            <a:off x="11416125" y="1495617"/>
            <a:ext cx="5651501" cy="496741"/>
          </a:xfrm>
          <a:custGeom>
            <a:avLst/>
            <a:gdLst/>
            <a:ahLst/>
            <a:cxnLst/>
            <a:rect l="l" t="t" r="r" b="b"/>
            <a:pathLst>
              <a:path w="5651501" h="496741">
                <a:moveTo>
                  <a:pt x="0" y="0"/>
                </a:moveTo>
                <a:lnTo>
                  <a:pt x="5651501" y="0"/>
                </a:lnTo>
                <a:lnTo>
                  <a:pt x="5651501" y="496741"/>
                </a:lnTo>
                <a:lnTo>
                  <a:pt x="0" y="496741"/>
                </a:lnTo>
                <a:lnTo>
                  <a:pt x="0" y="0"/>
                </a:lnTo>
                <a:close/>
              </a:path>
            </a:pathLst>
          </a:custGeom>
          <a:blipFill>
            <a:blip r:embed="rId6"/>
            <a:stretch>
              <a:fillRect b="-7545"/>
            </a:stretch>
          </a:blipFill>
          <a:ln cap="sq">
            <a:noFill/>
            <a:prstDash val="solid"/>
            <a:miter/>
          </a:ln>
        </p:spPr>
        <p:txBody>
          <a:bodyPr/>
          <a:lstStyle/>
          <a:p>
            <a:endParaRPr lang="en-US"/>
          </a:p>
        </p:txBody>
      </p:sp>
      <p:sp>
        <p:nvSpPr>
          <p:cNvPr id="12" name="TextBox 12"/>
          <p:cNvSpPr txBox="1"/>
          <p:nvPr/>
        </p:nvSpPr>
        <p:spPr>
          <a:xfrm>
            <a:off x="0" y="345500"/>
            <a:ext cx="10537048" cy="811530"/>
          </a:xfrm>
          <a:prstGeom prst="rect">
            <a:avLst/>
          </a:prstGeom>
        </p:spPr>
        <p:txBody>
          <a:bodyPr lIns="0" tIns="0" rIns="0" bIns="0" rtlCol="0" anchor="t">
            <a:spAutoFit/>
          </a:bodyPr>
          <a:lstStyle/>
          <a:p>
            <a:pPr algn="ctr">
              <a:lnSpc>
                <a:spcPts val="6719"/>
              </a:lnSpc>
              <a:spcBef>
                <a:spcPct val="0"/>
              </a:spcBef>
            </a:pPr>
            <a:r>
              <a:rPr lang="en-US" sz="4800" spc="96">
                <a:solidFill>
                  <a:srgbClr val="F2A900"/>
                </a:solidFill>
                <a:latin typeface="Proxima Nova 2"/>
                <a:ea typeface="Proxima Nova 2"/>
                <a:cs typeface="Proxima Nova 2"/>
                <a:sym typeface="Proxima Nova 2"/>
              </a:rPr>
              <a:t>Information and Communication</a:t>
            </a:r>
          </a:p>
        </p:txBody>
      </p:sp>
      <p:sp>
        <p:nvSpPr>
          <p:cNvPr id="13" name="TextBox 13"/>
          <p:cNvSpPr txBox="1"/>
          <p:nvPr/>
        </p:nvSpPr>
        <p:spPr>
          <a:xfrm>
            <a:off x="2351692" y="6666429"/>
            <a:ext cx="6077784" cy="781689"/>
          </a:xfrm>
          <a:prstGeom prst="rect">
            <a:avLst/>
          </a:prstGeom>
        </p:spPr>
        <p:txBody>
          <a:bodyPr lIns="0" tIns="0" rIns="0" bIns="0" rtlCol="0" anchor="t">
            <a:spAutoFit/>
          </a:bodyPr>
          <a:lstStyle/>
          <a:p>
            <a:pPr algn="ctr">
              <a:lnSpc>
                <a:spcPts val="6719"/>
              </a:lnSpc>
              <a:spcBef>
                <a:spcPct val="0"/>
              </a:spcBef>
            </a:pPr>
            <a:r>
              <a:rPr lang="en-US" sz="4800" spc="96">
                <a:solidFill>
                  <a:schemeClr val="tx2"/>
                </a:solidFill>
                <a:latin typeface="Proxima Nova 3"/>
                <a:ea typeface="Proxima Nova 3"/>
                <a:cs typeface="Proxima Nova 3"/>
                <a:sym typeface="Proxima Nova 3"/>
              </a:rPr>
              <a:t>Policies &amp; Procedures</a:t>
            </a:r>
          </a:p>
        </p:txBody>
      </p:sp>
      <p:sp>
        <p:nvSpPr>
          <p:cNvPr id="14" name="TextBox 14"/>
          <p:cNvSpPr txBox="1"/>
          <p:nvPr/>
        </p:nvSpPr>
        <p:spPr>
          <a:xfrm>
            <a:off x="2522427" y="7418487"/>
            <a:ext cx="5513547" cy="781689"/>
          </a:xfrm>
          <a:prstGeom prst="rect">
            <a:avLst/>
          </a:prstGeom>
        </p:spPr>
        <p:txBody>
          <a:bodyPr wrap="square" lIns="0" tIns="0" rIns="0" bIns="0" rtlCol="0" anchor="t">
            <a:spAutoFit/>
          </a:bodyPr>
          <a:lstStyle/>
          <a:p>
            <a:pPr algn="ctr">
              <a:lnSpc>
                <a:spcPts val="6719"/>
              </a:lnSpc>
              <a:spcBef>
                <a:spcPct val="0"/>
              </a:spcBef>
            </a:pPr>
            <a:r>
              <a:rPr lang="en-US" sz="4800" spc="96">
                <a:solidFill>
                  <a:srgbClr val="FFFFFF"/>
                </a:solidFill>
                <a:latin typeface="Proxima Nova 3"/>
                <a:ea typeface="Proxima Nova 3"/>
                <a:cs typeface="Proxima Nova 3"/>
                <a:sym typeface="Proxima Nova 3"/>
              </a:rPr>
              <a:t>Complaint Hotlines</a:t>
            </a:r>
          </a:p>
        </p:txBody>
      </p:sp>
      <p:sp>
        <p:nvSpPr>
          <p:cNvPr id="15" name="TextBox 15"/>
          <p:cNvSpPr txBox="1"/>
          <p:nvPr/>
        </p:nvSpPr>
        <p:spPr>
          <a:xfrm>
            <a:off x="2522427" y="8279691"/>
            <a:ext cx="5907048" cy="830580"/>
          </a:xfrm>
          <a:prstGeom prst="rect">
            <a:avLst/>
          </a:prstGeom>
        </p:spPr>
        <p:txBody>
          <a:bodyPr lIns="0" tIns="0" rIns="0" bIns="0" rtlCol="0" anchor="t">
            <a:spAutoFit/>
          </a:bodyPr>
          <a:lstStyle/>
          <a:p>
            <a:pPr algn="ctr">
              <a:lnSpc>
                <a:spcPts val="6719"/>
              </a:lnSpc>
              <a:spcBef>
                <a:spcPct val="0"/>
              </a:spcBef>
            </a:pPr>
            <a:r>
              <a:rPr lang="en-US" sz="4800" spc="96">
                <a:solidFill>
                  <a:srgbClr val="F2A900"/>
                </a:solidFill>
                <a:latin typeface="Proxima Nova 3"/>
                <a:ea typeface="Proxima Nova 3"/>
                <a:cs typeface="Proxima Nova 3"/>
                <a:sym typeface="Proxima Nova 3"/>
              </a:rPr>
              <a:t>External Partnerships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A99AC"/>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sp>
        <p:nvSpPr>
          <p:cNvPr id="6" name="Freeform 6"/>
          <p:cNvSpPr/>
          <p:nvPr/>
        </p:nvSpPr>
        <p:spPr>
          <a:xfrm>
            <a:off x="3300188" y="2583814"/>
            <a:ext cx="11687620" cy="5119371"/>
          </a:xfrm>
          <a:custGeom>
            <a:avLst/>
            <a:gdLst/>
            <a:ahLst/>
            <a:cxnLst/>
            <a:rect l="l" t="t" r="r" b="b"/>
            <a:pathLst>
              <a:path w="11687620" h="5119371">
                <a:moveTo>
                  <a:pt x="0" y="0"/>
                </a:moveTo>
                <a:lnTo>
                  <a:pt x="11687620" y="0"/>
                </a:lnTo>
                <a:lnTo>
                  <a:pt x="11687620" y="5119371"/>
                </a:lnTo>
                <a:lnTo>
                  <a:pt x="0" y="5119371"/>
                </a:lnTo>
                <a:lnTo>
                  <a:pt x="0" y="0"/>
                </a:lnTo>
                <a:close/>
              </a:path>
            </a:pathLst>
          </a:custGeom>
          <a:blipFill>
            <a:blip r:embed="rId4"/>
            <a:stretch>
              <a:fillRect/>
            </a:stretch>
          </a:blipFill>
        </p:spPr>
        <p:txBody>
          <a:bodyPr/>
          <a:lstStyle/>
          <a:p>
            <a:endParaRPr lang="en-US"/>
          </a:p>
        </p:txBody>
      </p:sp>
      <p:grpSp>
        <p:nvGrpSpPr>
          <p:cNvPr id="7" name="Group 7"/>
          <p:cNvGrpSpPr/>
          <p:nvPr/>
        </p:nvGrpSpPr>
        <p:grpSpPr>
          <a:xfrm>
            <a:off x="0" y="268712"/>
            <a:ext cx="18288000" cy="1063106"/>
            <a:chOff x="0" y="0"/>
            <a:chExt cx="4816593" cy="279995"/>
          </a:xfrm>
        </p:grpSpPr>
        <p:sp>
          <p:nvSpPr>
            <p:cNvPr id="8" name="Freeform 8"/>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9" name="TextBox 9"/>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10" name="TextBox 10"/>
          <p:cNvSpPr txBox="1"/>
          <p:nvPr/>
        </p:nvSpPr>
        <p:spPr>
          <a:xfrm>
            <a:off x="780280" y="376851"/>
            <a:ext cx="7693890" cy="761103"/>
          </a:xfrm>
          <a:prstGeom prst="rect">
            <a:avLst/>
          </a:prstGeom>
        </p:spPr>
        <p:txBody>
          <a:bodyPr lIns="0" tIns="0" rIns="0" bIns="0" rtlCol="0" anchor="t">
            <a:spAutoFit/>
          </a:bodyPr>
          <a:lstStyle/>
          <a:p>
            <a:pPr algn="ctr">
              <a:lnSpc>
                <a:spcPts val="6300"/>
              </a:lnSpc>
              <a:spcBef>
                <a:spcPct val="0"/>
              </a:spcBef>
            </a:pPr>
            <a:r>
              <a:rPr lang="en-US" sz="4500" spc="90">
                <a:solidFill>
                  <a:srgbClr val="F2A900"/>
                </a:solidFill>
                <a:latin typeface="Proxima Nova 2"/>
                <a:ea typeface="Proxima Nova 2"/>
                <a:cs typeface="Proxima Nova 2"/>
                <a:sym typeface="Proxima Nova 2"/>
              </a:rPr>
              <a:t>It’s Not Just A DOCCS Issue!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A99AC"/>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grpSp>
        <p:nvGrpSpPr>
          <p:cNvPr id="6" name="Group 6"/>
          <p:cNvGrpSpPr/>
          <p:nvPr/>
        </p:nvGrpSpPr>
        <p:grpSpPr>
          <a:xfrm>
            <a:off x="0" y="318714"/>
            <a:ext cx="18288000" cy="1063106"/>
            <a:chOff x="0" y="0"/>
            <a:chExt cx="4816593" cy="279995"/>
          </a:xfrm>
        </p:grpSpPr>
        <p:sp>
          <p:nvSpPr>
            <p:cNvPr id="7" name="Freeform 7"/>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8" name="TextBox 8"/>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10" name="Freeform 10"/>
          <p:cNvSpPr/>
          <p:nvPr/>
        </p:nvSpPr>
        <p:spPr>
          <a:xfrm>
            <a:off x="1342353" y="1696556"/>
            <a:ext cx="5124048" cy="3740750"/>
          </a:xfrm>
          <a:custGeom>
            <a:avLst/>
            <a:gdLst/>
            <a:ahLst/>
            <a:cxnLst/>
            <a:rect l="l" t="t" r="r" b="b"/>
            <a:pathLst>
              <a:path w="5124048" h="3740750">
                <a:moveTo>
                  <a:pt x="0" y="0"/>
                </a:moveTo>
                <a:lnTo>
                  <a:pt x="5124048" y="0"/>
                </a:lnTo>
                <a:lnTo>
                  <a:pt x="5124048" y="3740751"/>
                </a:lnTo>
                <a:lnTo>
                  <a:pt x="0" y="3740751"/>
                </a:lnTo>
                <a:lnTo>
                  <a:pt x="0" y="0"/>
                </a:lnTo>
                <a:close/>
              </a:path>
            </a:pathLst>
          </a:custGeom>
          <a:blipFill>
            <a:blip r:embed="rId4"/>
            <a:stretch>
              <a:fillRect/>
            </a:stretch>
          </a:blipFill>
          <a:ln w="38100" cap="sq">
            <a:solidFill>
              <a:srgbClr val="000000"/>
            </a:solidFill>
            <a:prstDash val="solid"/>
            <a:miter/>
          </a:ln>
        </p:spPr>
        <p:txBody>
          <a:bodyPr/>
          <a:lstStyle/>
          <a:p>
            <a:endParaRPr lang="en-US"/>
          </a:p>
        </p:txBody>
      </p:sp>
      <p:sp>
        <p:nvSpPr>
          <p:cNvPr id="11" name="Freeform 11"/>
          <p:cNvSpPr/>
          <p:nvPr/>
        </p:nvSpPr>
        <p:spPr>
          <a:xfrm>
            <a:off x="955156" y="5782779"/>
            <a:ext cx="5898442" cy="2949221"/>
          </a:xfrm>
          <a:custGeom>
            <a:avLst/>
            <a:gdLst/>
            <a:ahLst/>
            <a:cxnLst/>
            <a:rect l="l" t="t" r="r" b="b"/>
            <a:pathLst>
              <a:path w="5898442" h="2949221">
                <a:moveTo>
                  <a:pt x="0" y="0"/>
                </a:moveTo>
                <a:lnTo>
                  <a:pt x="5898442" y="0"/>
                </a:lnTo>
                <a:lnTo>
                  <a:pt x="5898442" y="2949221"/>
                </a:lnTo>
                <a:lnTo>
                  <a:pt x="0" y="2949221"/>
                </a:lnTo>
                <a:lnTo>
                  <a:pt x="0" y="0"/>
                </a:lnTo>
                <a:close/>
              </a:path>
            </a:pathLst>
          </a:custGeom>
          <a:blipFill>
            <a:blip r:embed="rId5"/>
            <a:stretch>
              <a:fillRect/>
            </a:stretch>
          </a:blipFill>
          <a:ln w="38100" cap="sq">
            <a:solidFill>
              <a:srgbClr val="000000"/>
            </a:solidFill>
            <a:prstDash val="solid"/>
            <a:miter/>
          </a:ln>
        </p:spPr>
        <p:txBody>
          <a:bodyPr/>
          <a:lstStyle/>
          <a:p>
            <a:endParaRPr lang="en-US"/>
          </a:p>
        </p:txBody>
      </p:sp>
      <p:sp>
        <p:nvSpPr>
          <p:cNvPr id="12" name="TextBox 12"/>
          <p:cNvSpPr txBox="1"/>
          <p:nvPr/>
        </p:nvSpPr>
        <p:spPr>
          <a:xfrm>
            <a:off x="1199282" y="401640"/>
            <a:ext cx="16589109" cy="811530"/>
          </a:xfrm>
          <a:prstGeom prst="rect">
            <a:avLst/>
          </a:prstGeom>
        </p:spPr>
        <p:txBody>
          <a:bodyPr lIns="0" tIns="0" rIns="0" bIns="0" rtlCol="0" anchor="t">
            <a:spAutoFit/>
          </a:bodyPr>
          <a:lstStyle/>
          <a:p>
            <a:pPr algn="ctr">
              <a:lnSpc>
                <a:spcPts val="6719"/>
              </a:lnSpc>
              <a:spcBef>
                <a:spcPct val="0"/>
              </a:spcBef>
            </a:pPr>
            <a:r>
              <a:rPr lang="en-US" sz="4800" spc="96">
                <a:solidFill>
                  <a:srgbClr val="F2A900"/>
                </a:solidFill>
                <a:latin typeface="Proxima Nova 2"/>
                <a:ea typeface="Proxima Nova 2"/>
                <a:cs typeface="Proxima Nova 2"/>
                <a:sym typeface="Proxima Nova 2"/>
              </a:rPr>
              <a:t>Super Bowl, Puerto Rico, and Central NY Psych?!</a:t>
            </a:r>
          </a:p>
        </p:txBody>
      </p:sp>
      <p:sp>
        <p:nvSpPr>
          <p:cNvPr id="13" name="TextBox 13"/>
          <p:cNvSpPr txBox="1"/>
          <p:nvPr/>
        </p:nvSpPr>
        <p:spPr>
          <a:xfrm>
            <a:off x="11094145" y="8751625"/>
            <a:ext cx="4345930" cy="333938"/>
          </a:xfrm>
          <a:prstGeom prst="rect">
            <a:avLst/>
          </a:prstGeom>
        </p:spPr>
        <p:txBody>
          <a:bodyPr lIns="0" tIns="0" rIns="0" bIns="0" rtlCol="0" anchor="t">
            <a:spAutoFit/>
          </a:bodyPr>
          <a:lstStyle/>
          <a:p>
            <a:pPr algn="l">
              <a:lnSpc>
                <a:spcPts val="2800"/>
              </a:lnSpc>
            </a:pPr>
            <a:r>
              <a:rPr lang="en-US" sz="2000" dirty="0">
                <a:solidFill>
                  <a:schemeClr val="bg1"/>
                </a:solidFill>
                <a:latin typeface="Proxima Nova 6"/>
                <a:ea typeface="Proxima Nova 6"/>
                <a:cs typeface="Proxima Nova 6"/>
                <a:sym typeface="Proxima Nova 6"/>
              </a:rPr>
              <a:t>Source: </a:t>
            </a:r>
            <a:r>
              <a:rPr lang="en-US" sz="2000" u="sng" dirty="0">
                <a:solidFill>
                  <a:schemeClr val="bg1"/>
                </a:solidFill>
                <a:latin typeface="Proxima Nova 6"/>
                <a:ea typeface="Proxima Nova 6"/>
                <a:cs typeface="Proxima Nova 6"/>
                <a:sym typeface="Proxima Nova 6"/>
                <a:hlinkClick r:id="rId6" tooltip="https://kayakingpuertorico.com">
                  <a:extLst>
                    <a:ext uri="{A12FA001-AC4F-418D-AE19-62706E023703}">
                      <ahyp:hlinkClr xmlns:ahyp="http://schemas.microsoft.com/office/drawing/2018/hyperlinkcolor" val="tx"/>
                    </a:ext>
                  </a:extLst>
                </a:hlinkClick>
              </a:rPr>
              <a:t>https://kayakingpuertorico.com</a:t>
            </a:r>
          </a:p>
        </p:txBody>
      </p:sp>
      <p:pic>
        <p:nvPicPr>
          <p:cNvPr id="15" name="Picture 14">
            <a:extLst>
              <a:ext uri="{FF2B5EF4-FFF2-40B4-BE49-F238E27FC236}">
                <a16:creationId xmlns:a16="http://schemas.microsoft.com/office/drawing/2014/main" id="{70016E02-6335-C785-6600-E2861F39C736}"/>
              </a:ext>
            </a:extLst>
          </p:cNvPr>
          <p:cNvPicPr>
            <a:picLocks noChangeAspect="1"/>
          </p:cNvPicPr>
          <p:nvPr/>
        </p:nvPicPr>
        <p:blipFill>
          <a:blip r:embed="rId7"/>
          <a:stretch>
            <a:fillRect/>
          </a:stretch>
        </p:blipFill>
        <p:spPr>
          <a:xfrm>
            <a:off x="8964113" y="2688071"/>
            <a:ext cx="7981534" cy="478201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A99AC"/>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grpSp>
        <p:nvGrpSpPr>
          <p:cNvPr id="6" name="Group 6"/>
          <p:cNvGrpSpPr/>
          <p:nvPr/>
        </p:nvGrpSpPr>
        <p:grpSpPr>
          <a:xfrm>
            <a:off x="0" y="268712"/>
            <a:ext cx="18288000" cy="1063106"/>
            <a:chOff x="0" y="0"/>
            <a:chExt cx="4816593" cy="279995"/>
          </a:xfrm>
        </p:grpSpPr>
        <p:sp>
          <p:nvSpPr>
            <p:cNvPr id="7" name="Freeform 7"/>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8" name="TextBox 8"/>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9" name="Freeform 9"/>
          <p:cNvSpPr/>
          <p:nvPr/>
        </p:nvSpPr>
        <p:spPr>
          <a:xfrm>
            <a:off x="4027732" y="1230548"/>
            <a:ext cx="9727487" cy="4219456"/>
          </a:xfrm>
          <a:custGeom>
            <a:avLst/>
            <a:gdLst/>
            <a:ahLst/>
            <a:cxnLst/>
            <a:rect l="l" t="t" r="r" b="b"/>
            <a:pathLst>
              <a:path w="9727487" h="4219456">
                <a:moveTo>
                  <a:pt x="0" y="0"/>
                </a:moveTo>
                <a:lnTo>
                  <a:pt x="9727487" y="0"/>
                </a:lnTo>
                <a:lnTo>
                  <a:pt x="9727487" y="4219456"/>
                </a:lnTo>
                <a:lnTo>
                  <a:pt x="0" y="4219456"/>
                </a:lnTo>
                <a:lnTo>
                  <a:pt x="0" y="0"/>
                </a:lnTo>
                <a:close/>
              </a:path>
            </a:pathLst>
          </a:custGeom>
          <a:blipFill>
            <a:blip r:embed="rId4"/>
            <a:stretch>
              <a:fillRect/>
            </a:stretch>
          </a:blipFill>
        </p:spPr>
        <p:txBody>
          <a:bodyPr/>
          <a:lstStyle/>
          <a:p>
            <a:endParaRPr lang="en-US"/>
          </a:p>
        </p:txBody>
      </p:sp>
      <p:sp>
        <p:nvSpPr>
          <p:cNvPr id="10" name="Freeform 10"/>
          <p:cNvSpPr/>
          <p:nvPr/>
        </p:nvSpPr>
        <p:spPr>
          <a:xfrm>
            <a:off x="542835" y="1890635"/>
            <a:ext cx="4351641" cy="2899281"/>
          </a:xfrm>
          <a:custGeom>
            <a:avLst/>
            <a:gdLst/>
            <a:ahLst/>
            <a:cxnLst/>
            <a:rect l="l" t="t" r="r" b="b"/>
            <a:pathLst>
              <a:path w="4351641" h="2899281">
                <a:moveTo>
                  <a:pt x="0" y="0"/>
                </a:moveTo>
                <a:lnTo>
                  <a:pt x="4351641" y="0"/>
                </a:lnTo>
                <a:lnTo>
                  <a:pt x="4351641" y="2899281"/>
                </a:lnTo>
                <a:lnTo>
                  <a:pt x="0" y="2899281"/>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3906562" y="351637"/>
            <a:ext cx="10491907" cy="811530"/>
          </a:xfrm>
          <a:prstGeom prst="rect">
            <a:avLst/>
          </a:prstGeom>
        </p:spPr>
        <p:txBody>
          <a:bodyPr lIns="0" tIns="0" rIns="0" bIns="0" rtlCol="0" anchor="t">
            <a:spAutoFit/>
          </a:bodyPr>
          <a:lstStyle/>
          <a:p>
            <a:pPr algn="ctr">
              <a:lnSpc>
                <a:spcPts val="6719"/>
              </a:lnSpc>
              <a:spcBef>
                <a:spcPct val="0"/>
              </a:spcBef>
            </a:pPr>
            <a:r>
              <a:rPr lang="en-US" sz="4800" spc="96">
                <a:solidFill>
                  <a:srgbClr val="F2A900"/>
                </a:solidFill>
                <a:latin typeface="Proxima Nova 2"/>
                <a:ea typeface="Proxima Nova 2"/>
                <a:cs typeface="Proxima Nova 2"/>
                <a:sym typeface="Proxima Nova 2"/>
              </a:rPr>
              <a:t>Central New York Psychiatric Center</a:t>
            </a:r>
          </a:p>
        </p:txBody>
      </p:sp>
      <p:sp>
        <p:nvSpPr>
          <p:cNvPr id="12" name="TextBox 12"/>
          <p:cNvSpPr txBox="1"/>
          <p:nvPr/>
        </p:nvSpPr>
        <p:spPr>
          <a:xfrm>
            <a:off x="1028700" y="7386485"/>
            <a:ext cx="16521737" cy="1590613"/>
          </a:xfrm>
          <a:prstGeom prst="rect">
            <a:avLst/>
          </a:prstGeom>
        </p:spPr>
        <p:txBody>
          <a:bodyPr lIns="0" tIns="0" rIns="0" bIns="0" rtlCol="0" anchor="t">
            <a:spAutoFit/>
          </a:bodyPr>
          <a:lstStyle/>
          <a:p>
            <a:pPr algn="ctr">
              <a:lnSpc>
                <a:spcPts val="4203"/>
              </a:lnSpc>
              <a:spcBef>
                <a:spcPct val="0"/>
              </a:spcBef>
            </a:pPr>
            <a:r>
              <a:rPr lang="en-US" sz="3002" spc="60">
                <a:solidFill>
                  <a:srgbClr val="FFFFFF"/>
                </a:solidFill>
                <a:latin typeface="Proxima Nova 3"/>
                <a:ea typeface="Proxima Nova 3"/>
                <a:cs typeface="Proxima Nova 3"/>
                <a:sym typeface="Proxima Nova 3"/>
              </a:rPr>
              <a:t>Two days later he was evaluated by a Workers’ Compensation Board authorized chiropractor based in Utica, NY. Although the chiropractor allegedly found the employee to be “one-hundred percent temporarily impaired”, he did not take the employee out of work at that time. </a:t>
            </a:r>
          </a:p>
        </p:txBody>
      </p:sp>
      <p:sp>
        <p:nvSpPr>
          <p:cNvPr id="13" name="TextBox 13"/>
          <p:cNvSpPr txBox="1"/>
          <p:nvPr/>
        </p:nvSpPr>
        <p:spPr>
          <a:xfrm>
            <a:off x="1900922" y="5889607"/>
            <a:ext cx="14777293" cy="1057275"/>
          </a:xfrm>
          <a:prstGeom prst="rect">
            <a:avLst/>
          </a:prstGeom>
        </p:spPr>
        <p:txBody>
          <a:bodyPr lIns="0" tIns="0" rIns="0" bIns="0" rtlCol="0" anchor="t">
            <a:spAutoFit/>
          </a:bodyPr>
          <a:lstStyle/>
          <a:p>
            <a:pPr algn="ctr">
              <a:lnSpc>
                <a:spcPts val="4200"/>
              </a:lnSpc>
              <a:spcBef>
                <a:spcPct val="0"/>
              </a:spcBef>
            </a:pPr>
            <a:r>
              <a:rPr lang="en-US" sz="3000" spc="60">
                <a:solidFill>
                  <a:srgbClr val="FFFFFF"/>
                </a:solidFill>
                <a:latin typeface="Proxima Nova 3"/>
                <a:ea typeface="Proxima Nova 3"/>
                <a:cs typeface="Proxima Nova 3"/>
                <a:sym typeface="Proxima Nova 3"/>
              </a:rPr>
              <a:t>On October 20, 2015, a Security Hospital Treatment Assistant (SHTA) was involved </a:t>
            </a:r>
          </a:p>
          <a:p>
            <a:pPr algn="ctr">
              <a:lnSpc>
                <a:spcPts val="4200"/>
              </a:lnSpc>
              <a:spcBef>
                <a:spcPct val="0"/>
              </a:spcBef>
            </a:pPr>
            <a:r>
              <a:rPr lang="en-US" sz="3000" spc="60">
                <a:solidFill>
                  <a:srgbClr val="FFFFFF"/>
                </a:solidFill>
                <a:latin typeface="Proxima Nova 3"/>
                <a:ea typeface="Proxima Nova 3"/>
                <a:cs typeface="Proxima Nova 3"/>
                <a:sym typeface="Proxima Nova 3"/>
              </a:rPr>
              <a:t>in a work-related incident where he allegedly hurt his back during a patient restraint.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7A99AC"/>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sp>
        <p:nvSpPr>
          <p:cNvPr id="6" name="TextBox 6"/>
          <p:cNvSpPr txBox="1"/>
          <p:nvPr/>
        </p:nvSpPr>
        <p:spPr>
          <a:xfrm>
            <a:off x="499607" y="8518015"/>
            <a:ext cx="17671275" cy="384721"/>
          </a:xfrm>
          <a:prstGeom prst="rect">
            <a:avLst/>
          </a:prstGeom>
        </p:spPr>
        <p:txBody>
          <a:bodyPr lIns="0" tIns="0" rIns="0" bIns="0" rtlCol="0" anchor="t">
            <a:spAutoFit/>
          </a:bodyPr>
          <a:lstStyle/>
          <a:p>
            <a:pPr algn="l">
              <a:lnSpc>
                <a:spcPts val="2999"/>
              </a:lnSpc>
            </a:pPr>
            <a:r>
              <a:rPr lang="en-US" sz="2999" spc="59">
                <a:solidFill>
                  <a:srgbClr val="154973"/>
                </a:solidFill>
                <a:latin typeface="Proxima Nova 3"/>
                <a:ea typeface="Proxima Nova 3"/>
                <a:cs typeface="Proxima Nova 3"/>
                <a:sym typeface="Proxima Nova 3"/>
              </a:rPr>
              <a:t>February 13: </a:t>
            </a:r>
            <a:r>
              <a:rPr lang="en-US" sz="2999" spc="59">
                <a:solidFill>
                  <a:srgbClr val="FFFFFF"/>
                </a:solidFill>
                <a:latin typeface="Proxima Nova 3"/>
                <a:ea typeface="Proxima Nova 3"/>
                <a:cs typeface="Proxima Nova 3"/>
                <a:sym typeface="Proxima Nova 3"/>
              </a:rPr>
              <a:t>chiropractor’s note was faxed to CNYPC’s HR after the employee returned to work.</a:t>
            </a:r>
          </a:p>
        </p:txBody>
      </p:sp>
      <p:grpSp>
        <p:nvGrpSpPr>
          <p:cNvPr id="7" name="Group 7"/>
          <p:cNvGrpSpPr/>
          <p:nvPr/>
        </p:nvGrpSpPr>
        <p:grpSpPr>
          <a:xfrm>
            <a:off x="0" y="254754"/>
            <a:ext cx="18288000" cy="1063106"/>
            <a:chOff x="0" y="0"/>
            <a:chExt cx="4816593" cy="279995"/>
          </a:xfrm>
        </p:grpSpPr>
        <p:sp>
          <p:nvSpPr>
            <p:cNvPr id="8" name="Freeform 8"/>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9" name="TextBox 9"/>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10" name="TextBox 10"/>
          <p:cNvSpPr txBox="1"/>
          <p:nvPr/>
        </p:nvSpPr>
        <p:spPr>
          <a:xfrm>
            <a:off x="4162603" y="337679"/>
            <a:ext cx="9962793" cy="811530"/>
          </a:xfrm>
          <a:prstGeom prst="rect">
            <a:avLst/>
          </a:prstGeom>
        </p:spPr>
        <p:txBody>
          <a:bodyPr lIns="0" tIns="0" rIns="0" bIns="0" rtlCol="0" anchor="t">
            <a:spAutoFit/>
          </a:bodyPr>
          <a:lstStyle/>
          <a:p>
            <a:pPr algn="ctr">
              <a:lnSpc>
                <a:spcPts val="6719"/>
              </a:lnSpc>
              <a:spcBef>
                <a:spcPct val="0"/>
              </a:spcBef>
            </a:pPr>
            <a:r>
              <a:rPr lang="en-US" sz="4800" spc="96">
                <a:solidFill>
                  <a:srgbClr val="F2A900"/>
                </a:solidFill>
                <a:latin typeface="Proxima Nova 2"/>
                <a:ea typeface="Proxima Nova 2"/>
                <a:cs typeface="Proxima Nova 2"/>
                <a:sym typeface="Proxima Nova 2"/>
              </a:rPr>
              <a:t>Let’s Get Ready for Some Football!</a:t>
            </a:r>
          </a:p>
        </p:txBody>
      </p:sp>
      <p:sp>
        <p:nvSpPr>
          <p:cNvPr id="11" name="Freeform 11"/>
          <p:cNvSpPr/>
          <p:nvPr/>
        </p:nvSpPr>
        <p:spPr>
          <a:xfrm>
            <a:off x="359196" y="1570280"/>
            <a:ext cx="4351641" cy="2902001"/>
          </a:xfrm>
          <a:custGeom>
            <a:avLst/>
            <a:gdLst/>
            <a:ahLst/>
            <a:cxnLst/>
            <a:rect l="l" t="t" r="r" b="b"/>
            <a:pathLst>
              <a:path w="4351641" h="2902001">
                <a:moveTo>
                  <a:pt x="0" y="0"/>
                </a:moveTo>
                <a:lnTo>
                  <a:pt x="4351641" y="0"/>
                </a:lnTo>
                <a:lnTo>
                  <a:pt x="4351641" y="2902001"/>
                </a:lnTo>
                <a:lnTo>
                  <a:pt x="0" y="2902001"/>
                </a:lnTo>
                <a:lnTo>
                  <a:pt x="0" y="0"/>
                </a:lnTo>
                <a:close/>
              </a:path>
            </a:pathLst>
          </a:custGeom>
          <a:blipFill>
            <a:blip r:embed="rId4"/>
            <a:stretch>
              <a:fillRect/>
            </a:stretch>
          </a:blipFill>
        </p:spPr>
        <p:txBody>
          <a:bodyPr/>
          <a:lstStyle/>
          <a:p>
            <a:endParaRPr lang="en-US"/>
          </a:p>
        </p:txBody>
      </p:sp>
      <p:sp>
        <p:nvSpPr>
          <p:cNvPr id="12" name="TextBox 12"/>
          <p:cNvSpPr txBox="1"/>
          <p:nvPr/>
        </p:nvSpPr>
        <p:spPr>
          <a:xfrm>
            <a:off x="5296144" y="2398766"/>
            <a:ext cx="7695707" cy="2124075"/>
          </a:xfrm>
          <a:prstGeom prst="rect">
            <a:avLst/>
          </a:prstGeom>
        </p:spPr>
        <p:txBody>
          <a:bodyPr lIns="0" tIns="0" rIns="0" bIns="0" rtlCol="0" anchor="t">
            <a:spAutoFit/>
          </a:bodyPr>
          <a:lstStyle/>
          <a:p>
            <a:pPr algn="ctr">
              <a:lnSpc>
                <a:spcPts val="4200"/>
              </a:lnSpc>
              <a:spcBef>
                <a:spcPct val="0"/>
              </a:spcBef>
            </a:pPr>
            <a:r>
              <a:rPr lang="en-US" sz="3000" spc="60">
                <a:solidFill>
                  <a:srgbClr val="FFFFFF"/>
                </a:solidFill>
                <a:latin typeface="Proxima Nova 3"/>
                <a:ea typeface="Proxima Nova 3"/>
                <a:cs typeface="Proxima Nova 3"/>
                <a:sym typeface="Proxima Nova 3"/>
              </a:rPr>
              <a:t>The employee traveled to California for </a:t>
            </a:r>
            <a:r>
              <a:rPr lang="en-US" sz="3000" spc="60">
                <a:solidFill>
                  <a:schemeClr val="tx2"/>
                </a:solidFill>
                <a:latin typeface="Proxima Nova 3"/>
                <a:ea typeface="Proxima Nova 3"/>
                <a:cs typeface="Proxima Nova 3"/>
                <a:sym typeface="Proxima Nova 3"/>
              </a:rPr>
              <a:t>Super Bowl 50 </a:t>
            </a:r>
          </a:p>
          <a:p>
            <a:pPr algn="ctr">
              <a:lnSpc>
                <a:spcPts val="4200"/>
              </a:lnSpc>
              <a:spcBef>
                <a:spcPct val="0"/>
              </a:spcBef>
            </a:pPr>
            <a:r>
              <a:rPr lang="en-US" sz="3000" spc="60">
                <a:solidFill>
                  <a:srgbClr val="FFFFFF"/>
                </a:solidFill>
                <a:latin typeface="Proxima Nova 3"/>
                <a:ea typeface="Proxima Nova 3"/>
                <a:cs typeface="Proxima Nova 3"/>
                <a:sym typeface="Proxima Nova 3"/>
              </a:rPr>
              <a:t>between the </a:t>
            </a:r>
          </a:p>
          <a:p>
            <a:pPr algn="ctr">
              <a:lnSpc>
                <a:spcPts val="4200"/>
              </a:lnSpc>
              <a:spcBef>
                <a:spcPct val="0"/>
              </a:spcBef>
            </a:pPr>
            <a:r>
              <a:rPr lang="en-US" sz="3000" spc="60">
                <a:solidFill>
                  <a:srgbClr val="FFFFFF"/>
                </a:solidFill>
                <a:latin typeface="Proxima Nova 3"/>
                <a:ea typeface="Proxima Nova 3"/>
                <a:cs typeface="Proxima Nova 3"/>
                <a:sym typeface="Proxima Nova 3"/>
              </a:rPr>
              <a:t>Denver Broncos and the Carolina Panthers. </a:t>
            </a:r>
          </a:p>
        </p:txBody>
      </p:sp>
      <p:sp>
        <p:nvSpPr>
          <p:cNvPr id="13" name="TextBox 13"/>
          <p:cNvSpPr txBox="1"/>
          <p:nvPr/>
        </p:nvSpPr>
        <p:spPr>
          <a:xfrm>
            <a:off x="5475518" y="1516134"/>
            <a:ext cx="7438629" cy="811530"/>
          </a:xfrm>
          <a:prstGeom prst="rect">
            <a:avLst/>
          </a:prstGeom>
        </p:spPr>
        <p:txBody>
          <a:bodyPr wrap="square" lIns="0" tIns="0" rIns="0" bIns="0" rtlCol="0" anchor="t">
            <a:spAutoFit/>
          </a:bodyPr>
          <a:lstStyle/>
          <a:p>
            <a:pPr algn="ctr">
              <a:lnSpc>
                <a:spcPts val="6720"/>
              </a:lnSpc>
            </a:pPr>
            <a:r>
              <a:rPr lang="en-US" sz="4800" b="1">
                <a:solidFill>
                  <a:srgbClr val="FFFFFF"/>
                </a:solidFill>
                <a:latin typeface="Canva Sans Bold"/>
                <a:ea typeface="Canva Sans Bold"/>
                <a:cs typeface="Canva Sans Bold"/>
                <a:sym typeface="Canva Sans Bold"/>
              </a:rPr>
              <a:t>Fast forward 3 months...</a:t>
            </a:r>
          </a:p>
        </p:txBody>
      </p:sp>
      <p:sp>
        <p:nvSpPr>
          <p:cNvPr id="14" name="Freeform 14"/>
          <p:cNvSpPr/>
          <p:nvPr/>
        </p:nvSpPr>
        <p:spPr>
          <a:xfrm>
            <a:off x="14032241" y="1635845"/>
            <a:ext cx="3998230" cy="2918860"/>
          </a:xfrm>
          <a:custGeom>
            <a:avLst/>
            <a:gdLst/>
            <a:ahLst/>
            <a:cxnLst/>
            <a:rect l="l" t="t" r="r" b="b"/>
            <a:pathLst>
              <a:path w="3998230" h="2918860">
                <a:moveTo>
                  <a:pt x="0" y="0"/>
                </a:moveTo>
                <a:lnTo>
                  <a:pt x="3998231" y="0"/>
                </a:lnTo>
                <a:lnTo>
                  <a:pt x="3998231" y="2918861"/>
                </a:lnTo>
                <a:lnTo>
                  <a:pt x="0" y="2918861"/>
                </a:lnTo>
                <a:lnTo>
                  <a:pt x="0" y="0"/>
                </a:lnTo>
                <a:close/>
              </a:path>
            </a:pathLst>
          </a:custGeom>
          <a:blipFill>
            <a:blip r:embed="rId5"/>
            <a:stretch>
              <a:fillRect/>
            </a:stretch>
          </a:blipFill>
          <a:ln w="38100" cap="sq">
            <a:solidFill>
              <a:srgbClr val="000000"/>
            </a:solidFill>
            <a:prstDash val="solid"/>
            <a:miter/>
          </a:ln>
        </p:spPr>
        <p:txBody>
          <a:bodyPr/>
          <a:lstStyle/>
          <a:p>
            <a:endParaRPr lang="en-US"/>
          </a:p>
        </p:txBody>
      </p:sp>
      <p:sp>
        <p:nvSpPr>
          <p:cNvPr id="16" name="TextBox 15">
            <a:extLst>
              <a:ext uri="{FF2B5EF4-FFF2-40B4-BE49-F238E27FC236}">
                <a16:creationId xmlns:a16="http://schemas.microsoft.com/office/drawing/2014/main" id="{B2F2C2C0-B4AE-FD84-EE1E-AB5507654C6E}"/>
              </a:ext>
            </a:extLst>
          </p:cNvPr>
          <p:cNvSpPr txBox="1"/>
          <p:nvPr/>
        </p:nvSpPr>
        <p:spPr>
          <a:xfrm>
            <a:off x="359196" y="4947857"/>
            <a:ext cx="14886280" cy="477054"/>
          </a:xfrm>
          <a:prstGeom prst="rect">
            <a:avLst/>
          </a:prstGeom>
          <a:noFill/>
        </p:spPr>
        <p:txBody>
          <a:bodyPr wrap="square">
            <a:spAutoFit/>
          </a:bodyPr>
          <a:lstStyle/>
          <a:p>
            <a:pPr algn="l">
              <a:lnSpc>
                <a:spcPts val="2999"/>
              </a:lnSpc>
            </a:pPr>
            <a:r>
              <a:rPr lang="en-US" sz="3000" spc="59">
                <a:solidFill>
                  <a:srgbClr val="154973"/>
                </a:solidFill>
                <a:latin typeface="Proxima Nova 3"/>
                <a:ea typeface="Proxima Nova 3"/>
                <a:cs typeface="Proxima Nova 3"/>
                <a:sym typeface="Proxima Nova 3"/>
              </a:rPr>
              <a:t>February 4: </a:t>
            </a:r>
            <a:r>
              <a:rPr lang="en-US" sz="3000" spc="59">
                <a:solidFill>
                  <a:srgbClr val="FFFFFF"/>
                </a:solidFill>
                <a:latin typeface="Proxima Nova 3"/>
                <a:ea typeface="Proxima Nova 3"/>
                <a:cs typeface="Proxima Nova 3"/>
                <a:sym typeface="Proxima Nova 3"/>
              </a:rPr>
              <a:t>employee and chiropractor exchanged</a:t>
            </a:r>
            <a:r>
              <a:rPr lang="en-US" sz="3000" spc="59">
                <a:solidFill>
                  <a:srgbClr val="FACE00"/>
                </a:solidFill>
                <a:latin typeface="Proxima Nova 3"/>
                <a:ea typeface="Proxima Nova 3"/>
                <a:cs typeface="Proxima Nova 3"/>
                <a:sym typeface="Proxima Nova 3"/>
              </a:rPr>
              <a:t> </a:t>
            </a:r>
            <a:r>
              <a:rPr lang="en-US" sz="3000" spc="59">
                <a:solidFill>
                  <a:schemeClr val="tx2"/>
                </a:solidFill>
                <a:latin typeface="Proxima Nova 3"/>
                <a:ea typeface="Proxima Nova 3"/>
                <a:cs typeface="Proxima Nova 3"/>
                <a:sym typeface="Proxima Nova 3"/>
              </a:rPr>
              <a:t>text messages and phone calls</a:t>
            </a:r>
            <a:r>
              <a:rPr lang="en-US" sz="3000" spc="59">
                <a:solidFill>
                  <a:srgbClr val="FACE00"/>
                </a:solidFill>
                <a:latin typeface="Proxima Nova 3"/>
                <a:ea typeface="Proxima Nova 3"/>
                <a:cs typeface="Proxima Nova 3"/>
                <a:sym typeface="Proxima Nova 3"/>
              </a:rPr>
              <a:t>. </a:t>
            </a:r>
          </a:p>
        </p:txBody>
      </p:sp>
      <p:sp>
        <p:nvSpPr>
          <p:cNvPr id="18" name="TextBox 17">
            <a:extLst>
              <a:ext uri="{FF2B5EF4-FFF2-40B4-BE49-F238E27FC236}">
                <a16:creationId xmlns:a16="http://schemas.microsoft.com/office/drawing/2014/main" id="{7488CF22-927F-F271-25F5-03DA0837C7A4}"/>
              </a:ext>
            </a:extLst>
          </p:cNvPr>
          <p:cNvSpPr txBox="1"/>
          <p:nvPr/>
        </p:nvSpPr>
        <p:spPr>
          <a:xfrm>
            <a:off x="359196" y="5679204"/>
            <a:ext cx="14611739" cy="477054"/>
          </a:xfrm>
          <a:prstGeom prst="rect">
            <a:avLst/>
          </a:prstGeom>
          <a:noFill/>
        </p:spPr>
        <p:txBody>
          <a:bodyPr wrap="square">
            <a:spAutoFit/>
          </a:bodyPr>
          <a:lstStyle/>
          <a:p>
            <a:pPr algn="l">
              <a:lnSpc>
                <a:spcPts val="2999"/>
              </a:lnSpc>
            </a:pPr>
            <a:r>
              <a:rPr lang="en-US" sz="3000" spc="59">
                <a:solidFill>
                  <a:srgbClr val="154973"/>
                </a:solidFill>
                <a:latin typeface="Proxima Nova 3"/>
                <a:ea typeface="Proxima Nova 3"/>
                <a:cs typeface="Proxima Nova 3"/>
                <a:sym typeface="Proxima Nova 3"/>
              </a:rPr>
              <a:t>February 6: </a:t>
            </a:r>
            <a:r>
              <a:rPr lang="en-US" sz="3000" spc="59">
                <a:solidFill>
                  <a:srgbClr val="FFFFFF"/>
                </a:solidFill>
                <a:latin typeface="Proxima Nova 3"/>
                <a:ea typeface="Proxima Nova 3"/>
                <a:cs typeface="Proxima Nova 3"/>
                <a:sym typeface="Proxima Nova 3"/>
              </a:rPr>
              <a:t>employee worked as a table assistant at the </a:t>
            </a:r>
            <a:r>
              <a:rPr lang="en-US" sz="3000" spc="59">
                <a:solidFill>
                  <a:schemeClr val="tx2"/>
                </a:solidFill>
                <a:latin typeface="Proxima Nova 3"/>
                <a:ea typeface="Proxima Nova 3"/>
                <a:cs typeface="Proxima Nova 3"/>
                <a:sym typeface="Proxima Nova 3"/>
              </a:rPr>
              <a:t>Maxim Superbowl party</a:t>
            </a:r>
            <a:r>
              <a:rPr lang="en-US" sz="3000" spc="59">
                <a:solidFill>
                  <a:srgbClr val="FFFFFF"/>
                </a:solidFill>
                <a:latin typeface="Proxima Nova 3"/>
                <a:ea typeface="Proxima Nova 3"/>
                <a:cs typeface="Proxima Nova 3"/>
                <a:sym typeface="Proxima Nova 3"/>
              </a:rPr>
              <a:t>. </a:t>
            </a:r>
          </a:p>
        </p:txBody>
      </p:sp>
      <p:sp>
        <p:nvSpPr>
          <p:cNvPr id="20" name="TextBox 19">
            <a:extLst>
              <a:ext uri="{FF2B5EF4-FFF2-40B4-BE49-F238E27FC236}">
                <a16:creationId xmlns:a16="http://schemas.microsoft.com/office/drawing/2014/main" id="{F34E273A-A4AA-A925-66FD-3542287D1685}"/>
              </a:ext>
            </a:extLst>
          </p:cNvPr>
          <p:cNvSpPr txBox="1"/>
          <p:nvPr/>
        </p:nvSpPr>
        <p:spPr>
          <a:xfrm>
            <a:off x="359196" y="6549361"/>
            <a:ext cx="17952099" cy="477054"/>
          </a:xfrm>
          <a:prstGeom prst="rect">
            <a:avLst/>
          </a:prstGeom>
          <a:noFill/>
        </p:spPr>
        <p:txBody>
          <a:bodyPr wrap="square">
            <a:spAutoFit/>
          </a:bodyPr>
          <a:lstStyle/>
          <a:p>
            <a:pPr algn="l">
              <a:lnSpc>
                <a:spcPts val="2999"/>
              </a:lnSpc>
            </a:pPr>
            <a:r>
              <a:rPr lang="en-US" sz="3000" spc="59">
                <a:solidFill>
                  <a:srgbClr val="154973"/>
                </a:solidFill>
                <a:latin typeface="Proxima Nova 3"/>
                <a:ea typeface="Proxima Nova 3"/>
                <a:cs typeface="Proxima Nova 3"/>
                <a:sym typeface="Proxima Nova 3"/>
              </a:rPr>
              <a:t>February 8: </a:t>
            </a:r>
            <a:r>
              <a:rPr lang="en-US" sz="3000" spc="59">
                <a:solidFill>
                  <a:srgbClr val="FFFFFF"/>
                </a:solidFill>
                <a:latin typeface="Proxima Nova 3"/>
                <a:ea typeface="Proxima Nova 3"/>
                <a:cs typeface="Proxima Nova 3"/>
                <a:sym typeface="Proxima Nova 3"/>
              </a:rPr>
              <a:t>employee </a:t>
            </a:r>
            <a:r>
              <a:rPr lang="en-US" sz="3000" spc="59">
                <a:solidFill>
                  <a:schemeClr val="tx2"/>
                </a:solidFill>
                <a:latin typeface="Proxima Nova 3"/>
                <a:ea typeface="Proxima Nova 3"/>
                <a:cs typeface="Proxima Nova 3"/>
                <a:sym typeface="Proxima Nova 3"/>
              </a:rPr>
              <a:t>called out sick </a:t>
            </a:r>
            <a:r>
              <a:rPr lang="en-US" sz="3000" spc="59">
                <a:solidFill>
                  <a:srgbClr val="FFFFFF"/>
                </a:solidFill>
                <a:latin typeface="Proxima Nova 3"/>
                <a:ea typeface="Proxima Nova 3"/>
                <a:cs typeface="Proxima Nova 3"/>
                <a:sym typeface="Proxima Nova 3"/>
              </a:rPr>
              <a:t>for February 8th and 9th; and flew overnight back to New York. </a:t>
            </a:r>
          </a:p>
        </p:txBody>
      </p:sp>
      <p:sp>
        <p:nvSpPr>
          <p:cNvPr id="22" name="TextBox 21">
            <a:extLst>
              <a:ext uri="{FF2B5EF4-FFF2-40B4-BE49-F238E27FC236}">
                <a16:creationId xmlns:a16="http://schemas.microsoft.com/office/drawing/2014/main" id="{C605AFCD-F5E0-EA38-2838-38DBCD7B5E26}"/>
              </a:ext>
            </a:extLst>
          </p:cNvPr>
          <p:cNvSpPr txBox="1"/>
          <p:nvPr/>
        </p:nvSpPr>
        <p:spPr>
          <a:xfrm>
            <a:off x="359196" y="7393497"/>
            <a:ext cx="17186051" cy="861774"/>
          </a:xfrm>
          <a:prstGeom prst="rect">
            <a:avLst/>
          </a:prstGeom>
          <a:noFill/>
        </p:spPr>
        <p:txBody>
          <a:bodyPr wrap="square">
            <a:spAutoFit/>
          </a:bodyPr>
          <a:lstStyle/>
          <a:p>
            <a:pPr algn="l">
              <a:lnSpc>
                <a:spcPts val="2999"/>
              </a:lnSpc>
            </a:pPr>
            <a:r>
              <a:rPr lang="en-US" sz="3000" spc="59">
                <a:solidFill>
                  <a:srgbClr val="154973"/>
                </a:solidFill>
                <a:latin typeface="Proxima Nova 3"/>
                <a:ea typeface="Proxima Nova 3"/>
                <a:cs typeface="Proxima Nova 3"/>
                <a:sym typeface="Proxima Nova 3"/>
              </a:rPr>
              <a:t>February 9: </a:t>
            </a:r>
            <a:r>
              <a:rPr lang="en-US" sz="3000" spc="59">
                <a:solidFill>
                  <a:schemeClr val="tx2"/>
                </a:solidFill>
                <a:latin typeface="Proxima Nova 3"/>
                <a:ea typeface="Proxima Nova 3"/>
                <a:cs typeface="Proxima Nova 3"/>
                <a:sym typeface="Proxima Nova 3"/>
              </a:rPr>
              <a:t>chiropractor wrote the employee a note </a:t>
            </a:r>
            <a:r>
              <a:rPr lang="en-US" sz="3000" spc="59">
                <a:solidFill>
                  <a:srgbClr val="FFFFFF"/>
                </a:solidFill>
                <a:latin typeface="Proxima Nova 3"/>
                <a:ea typeface="Proxima Nova 3"/>
                <a:cs typeface="Proxima Nova 3"/>
                <a:sym typeface="Proxima Nova 3"/>
              </a:rPr>
              <a:t>which stated the employee was “one-hundred percent impaired” from his October 2015 back injury due to “extended sitting.”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A99AC"/>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sp>
        <p:nvSpPr>
          <p:cNvPr id="6" name="Freeform 6"/>
          <p:cNvSpPr/>
          <p:nvPr/>
        </p:nvSpPr>
        <p:spPr>
          <a:xfrm>
            <a:off x="6777073" y="1612117"/>
            <a:ext cx="3673608" cy="2999000"/>
          </a:xfrm>
          <a:custGeom>
            <a:avLst/>
            <a:gdLst/>
            <a:ahLst/>
            <a:cxnLst/>
            <a:rect l="l" t="t" r="r" b="b"/>
            <a:pathLst>
              <a:path w="3673608" h="2999000">
                <a:moveTo>
                  <a:pt x="0" y="0"/>
                </a:moveTo>
                <a:lnTo>
                  <a:pt x="3673607" y="0"/>
                </a:lnTo>
                <a:lnTo>
                  <a:pt x="3673607" y="2999000"/>
                </a:lnTo>
                <a:lnTo>
                  <a:pt x="0" y="2999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p:cNvGrpSpPr/>
          <p:nvPr/>
        </p:nvGrpSpPr>
        <p:grpSpPr>
          <a:xfrm>
            <a:off x="0" y="328497"/>
            <a:ext cx="18288000" cy="1063106"/>
            <a:chOff x="0" y="0"/>
            <a:chExt cx="4816593" cy="279995"/>
          </a:xfrm>
        </p:grpSpPr>
        <p:sp>
          <p:nvSpPr>
            <p:cNvPr id="8" name="Freeform 8"/>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9" name="TextBox 9"/>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10" name="Freeform 10"/>
          <p:cNvSpPr/>
          <p:nvPr/>
        </p:nvSpPr>
        <p:spPr>
          <a:xfrm>
            <a:off x="556712" y="1709116"/>
            <a:ext cx="4353001" cy="2902001"/>
          </a:xfrm>
          <a:custGeom>
            <a:avLst/>
            <a:gdLst/>
            <a:ahLst/>
            <a:cxnLst/>
            <a:rect l="l" t="t" r="r" b="b"/>
            <a:pathLst>
              <a:path w="4353001" h="2902001">
                <a:moveTo>
                  <a:pt x="0" y="0"/>
                </a:moveTo>
                <a:lnTo>
                  <a:pt x="4353001" y="0"/>
                </a:lnTo>
                <a:lnTo>
                  <a:pt x="4353001" y="2902001"/>
                </a:lnTo>
                <a:lnTo>
                  <a:pt x="0" y="2902001"/>
                </a:lnTo>
                <a:lnTo>
                  <a:pt x="0" y="0"/>
                </a:lnTo>
                <a:close/>
              </a:path>
            </a:pathLst>
          </a:custGeom>
          <a:blipFill>
            <a:blip r:embed="rId6"/>
            <a:stretch>
              <a:fillRect/>
            </a:stretch>
          </a:blipFill>
        </p:spPr>
        <p:txBody>
          <a:bodyPr/>
          <a:lstStyle/>
          <a:p>
            <a:endParaRPr lang="en-US"/>
          </a:p>
        </p:txBody>
      </p:sp>
      <p:sp>
        <p:nvSpPr>
          <p:cNvPr id="11" name="Freeform 11"/>
          <p:cNvSpPr/>
          <p:nvPr/>
        </p:nvSpPr>
        <p:spPr>
          <a:xfrm>
            <a:off x="11591558" y="2516398"/>
            <a:ext cx="3004686" cy="1897414"/>
          </a:xfrm>
          <a:custGeom>
            <a:avLst/>
            <a:gdLst/>
            <a:ahLst/>
            <a:cxnLst/>
            <a:rect l="l" t="t" r="r" b="b"/>
            <a:pathLst>
              <a:path w="3004686" h="1897414">
                <a:moveTo>
                  <a:pt x="0" y="0"/>
                </a:moveTo>
                <a:lnTo>
                  <a:pt x="3004686" y="0"/>
                </a:lnTo>
                <a:lnTo>
                  <a:pt x="3004686" y="1897414"/>
                </a:lnTo>
                <a:lnTo>
                  <a:pt x="0" y="189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13854850" y="1709116"/>
            <a:ext cx="4262876" cy="1614564"/>
          </a:xfrm>
          <a:custGeom>
            <a:avLst/>
            <a:gdLst/>
            <a:ahLst/>
            <a:cxnLst/>
            <a:rect l="l" t="t" r="r" b="b"/>
            <a:pathLst>
              <a:path w="4262876" h="1614564">
                <a:moveTo>
                  <a:pt x="0" y="0"/>
                </a:moveTo>
                <a:lnTo>
                  <a:pt x="4262875" y="0"/>
                </a:lnTo>
                <a:lnTo>
                  <a:pt x="4262875" y="1614564"/>
                </a:lnTo>
                <a:lnTo>
                  <a:pt x="0" y="16145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TextBox 13"/>
          <p:cNvSpPr txBox="1"/>
          <p:nvPr/>
        </p:nvSpPr>
        <p:spPr>
          <a:xfrm>
            <a:off x="556712" y="8100395"/>
            <a:ext cx="16186100" cy="501997"/>
          </a:xfrm>
          <a:prstGeom prst="rect">
            <a:avLst/>
          </a:prstGeom>
        </p:spPr>
        <p:txBody>
          <a:bodyPr lIns="0" tIns="0" rIns="0" bIns="0" rtlCol="0" anchor="t">
            <a:spAutoFit/>
          </a:bodyPr>
          <a:lstStyle/>
          <a:p>
            <a:pPr algn="l">
              <a:lnSpc>
                <a:spcPts val="4330"/>
              </a:lnSpc>
              <a:spcBef>
                <a:spcPct val="0"/>
              </a:spcBef>
            </a:pPr>
            <a:r>
              <a:rPr lang="en-US" sz="3093" spc="61" dirty="0">
                <a:solidFill>
                  <a:srgbClr val="002D72"/>
                </a:solidFill>
                <a:latin typeface="Proxima Nova 3"/>
                <a:ea typeface="Proxima Nova 3"/>
                <a:cs typeface="Proxima Nova 3"/>
                <a:sym typeface="Proxima Nova 3"/>
              </a:rPr>
              <a:t>April 4-11:</a:t>
            </a:r>
            <a:r>
              <a:rPr lang="en-US" sz="3093" spc="61" dirty="0">
                <a:solidFill>
                  <a:srgbClr val="FFFFFF"/>
                </a:solidFill>
                <a:latin typeface="Proxima Nova 3"/>
                <a:ea typeface="Proxima Nova 3"/>
                <a:cs typeface="Proxima Nova 3"/>
                <a:sym typeface="Proxima Nova 3"/>
              </a:rPr>
              <a:t> employee vacationed in </a:t>
            </a:r>
            <a:r>
              <a:rPr lang="en-US" sz="3093" spc="61" dirty="0">
                <a:solidFill>
                  <a:schemeClr val="tx2"/>
                </a:solidFill>
                <a:latin typeface="Proxima Nova 3"/>
                <a:ea typeface="Proxima Nova 3"/>
                <a:cs typeface="Proxima Nova 3"/>
                <a:sym typeface="Proxima Nova 3"/>
              </a:rPr>
              <a:t>Puerto Rico</a:t>
            </a:r>
            <a:r>
              <a:rPr lang="en-US" sz="3093" spc="61" dirty="0">
                <a:solidFill>
                  <a:srgbClr val="FFFFFF"/>
                </a:solidFill>
                <a:latin typeface="Proxima Nova 3"/>
                <a:ea typeface="Proxima Nova 3"/>
                <a:cs typeface="Proxima Nova 3"/>
                <a:sym typeface="Proxima Nova 3"/>
              </a:rPr>
              <a:t>, including taking an outdoor excursion.</a:t>
            </a:r>
          </a:p>
        </p:txBody>
      </p:sp>
      <p:sp>
        <p:nvSpPr>
          <p:cNvPr id="14" name="TextBox 14"/>
          <p:cNvSpPr txBox="1"/>
          <p:nvPr/>
        </p:nvSpPr>
        <p:spPr>
          <a:xfrm>
            <a:off x="5556537" y="424028"/>
            <a:ext cx="7438430" cy="811530"/>
          </a:xfrm>
          <a:prstGeom prst="rect">
            <a:avLst/>
          </a:prstGeom>
        </p:spPr>
        <p:txBody>
          <a:bodyPr lIns="0" tIns="0" rIns="0" bIns="0" rtlCol="0" anchor="t">
            <a:spAutoFit/>
          </a:bodyPr>
          <a:lstStyle/>
          <a:p>
            <a:pPr algn="ctr">
              <a:lnSpc>
                <a:spcPts val="6719"/>
              </a:lnSpc>
              <a:spcBef>
                <a:spcPct val="0"/>
              </a:spcBef>
            </a:pPr>
            <a:r>
              <a:rPr lang="en-US" sz="4800" spc="96">
                <a:solidFill>
                  <a:srgbClr val="F2A900"/>
                </a:solidFill>
                <a:latin typeface="Proxima Nova 2"/>
                <a:ea typeface="Proxima Nova 2"/>
                <a:cs typeface="Proxima Nova 2"/>
                <a:sym typeface="Proxima Nova 2"/>
              </a:rPr>
              <a:t>Off To Sunny Puerto Rico!</a:t>
            </a:r>
          </a:p>
        </p:txBody>
      </p:sp>
      <p:sp>
        <p:nvSpPr>
          <p:cNvPr id="16" name="TextBox 15">
            <a:extLst>
              <a:ext uri="{FF2B5EF4-FFF2-40B4-BE49-F238E27FC236}">
                <a16:creationId xmlns:a16="http://schemas.microsoft.com/office/drawing/2014/main" id="{BA8289FA-FD1B-AB80-CBE4-033F1E58F5D2}"/>
              </a:ext>
            </a:extLst>
          </p:cNvPr>
          <p:cNvSpPr txBox="1"/>
          <p:nvPr/>
        </p:nvSpPr>
        <p:spPr>
          <a:xfrm>
            <a:off x="556712" y="4893746"/>
            <a:ext cx="15193361" cy="591700"/>
          </a:xfrm>
          <a:prstGeom prst="rect">
            <a:avLst/>
          </a:prstGeom>
          <a:noFill/>
        </p:spPr>
        <p:txBody>
          <a:bodyPr wrap="square">
            <a:spAutoFit/>
          </a:bodyPr>
          <a:lstStyle/>
          <a:p>
            <a:pPr algn="l">
              <a:lnSpc>
                <a:spcPts val="4330"/>
              </a:lnSpc>
              <a:spcBef>
                <a:spcPct val="0"/>
              </a:spcBef>
            </a:pPr>
            <a:r>
              <a:rPr lang="en-US" sz="3000" spc="61">
                <a:solidFill>
                  <a:srgbClr val="154973"/>
                </a:solidFill>
                <a:latin typeface="Proxima Nova 3"/>
                <a:ea typeface="Proxima Nova 3"/>
                <a:cs typeface="Proxima Nova 3"/>
                <a:sym typeface="Proxima Nova 3"/>
              </a:rPr>
              <a:t>March 26:</a:t>
            </a:r>
            <a:r>
              <a:rPr lang="en-US" sz="3000" spc="61">
                <a:solidFill>
                  <a:srgbClr val="FFFFFF"/>
                </a:solidFill>
                <a:latin typeface="Proxima Nova 3"/>
                <a:ea typeface="Proxima Nova 3"/>
                <a:cs typeface="Proxima Nova 3"/>
                <a:sym typeface="Proxima Nova 3"/>
              </a:rPr>
              <a:t> employee purchased a </a:t>
            </a:r>
            <a:r>
              <a:rPr lang="en-US" sz="3000" spc="61">
                <a:solidFill>
                  <a:schemeClr val="tx2"/>
                </a:solidFill>
                <a:latin typeface="Proxima Nova 3"/>
                <a:ea typeface="Proxima Nova 3"/>
                <a:cs typeface="Proxima Nova 3"/>
                <a:sym typeface="Proxima Nova 3"/>
              </a:rPr>
              <a:t>roundtrip airline ticket to Puerto Rico </a:t>
            </a:r>
            <a:r>
              <a:rPr lang="en-US" sz="3000" spc="61">
                <a:solidFill>
                  <a:srgbClr val="FFFFFF"/>
                </a:solidFill>
                <a:latin typeface="Proxima Nova 3"/>
                <a:ea typeface="Proxima Nova 3"/>
                <a:cs typeface="Proxima Nova 3"/>
                <a:sym typeface="Proxima Nova 3"/>
              </a:rPr>
              <a:t>for April 4 - 11. </a:t>
            </a:r>
          </a:p>
        </p:txBody>
      </p:sp>
      <p:sp>
        <p:nvSpPr>
          <p:cNvPr id="18" name="TextBox 17">
            <a:extLst>
              <a:ext uri="{FF2B5EF4-FFF2-40B4-BE49-F238E27FC236}">
                <a16:creationId xmlns:a16="http://schemas.microsoft.com/office/drawing/2014/main" id="{86994B4D-497F-4EB9-9690-0EFA96189C14}"/>
              </a:ext>
            </a:extLst>
          </p:cNvPr>
          <p:cNvSpPr txBox="1"/>
          <p:nvPr/>
        </p:nvSpPr>
        <p:spPr>
          <a:xfrm>
            <a:off x="556712" y="5735912"/>
            <a:ext cx="14220070" cy="591700"/>
          </a:xfrm>
          <a:prstGeom prst="rect">
            <a:avLst/>
          </a:prstGeom>
          <a:noFill/>
        </p:spPr>
        <p:txBody>
          <a:bodyPr wrap="square">
            <a:spAutoFit/>
          </a:bodyPr>
          <a:lstStyle/>
          <a:p>
            <a:pPr algn="l">
              <a:lnSpc>
                <a:spcPts val="4330"/>
              </a:lnSpc>
              <a:spcBef>
                <a:spcPct val="0"/>
              </a:spcBef>
            </a:pPr>
            <a:r>
              <a:rPr lang="en-US" sz="3000" spc="61">
                <a:solidFill>
                  <a:srgbClr val="154973"/>
                </a:solidFill>
                <a:latin typeface="Proxima Nova 3"/>
                <a:ea typeface="Proxima Nova 3"/>
                <a:cs typeface="Proxima Nova 3"/>
                <a:sym typeface="Proxima Nova 3"/>
              </a:rPr>
              <a:t>March 27:</a:t>
            </a:r>
            <a:r>
              <a:rPr lang="en-US" sz="3000" spc="61">
                <a:solidFill>
                  <a:srgbClr val="FFFFFF"/>
                </a:solidFill>
                <a:latin typeface="Proxima Nova 3"/>
                <a:ea typeface="Proxima Nova 3"/>
                <a:cs typeface="Proxima Nova 3"/>
                <a:sym typeface="Proxima Nova 3"/>
              </a:rPr>
              <a:t> employee </a:t>
            </a:r>
            <a:r>
              <a:rPr lang="en-US" sz="3000" spc="61">
                <a:solidFill>
                  <a:schemeClr val="tx2"/>
                </a:solidFill>
                <a:latin typeface="Proxima Nova 3"/>
                <a:ea typeface="Proxima Nova 3"/>
                <a:cs typeface="Proxima Nova 3"/>
                <a:sym typeface="Proxima Nova 3"/>
              </a:rPr>
              <a:t>purchased a kayaking and snorkeling excursion </a:t>
            </a:r>
            <a:r>
              <a:rPr lang="en-US" sz="3000" spc="61">
                <a:solidFill>
                  <a:srgbClr val="FFFFFF"/>
                </a:solidFill>
                <a:latin typeface="Proxima Nova 3"/>
                <a:ea typeface="Proxima Nova 3"/>
                <a:cs typeface="Proxima Nova 3"/>
                <a:sym typeface="Proxima Nova 3"/>
              </a:rPr>
              <a:t>for April 7. </a:t>
            </a:r>
          </a:p>
        </p:txBody>
      </p:sp>
      <p:sp>
        <p:nvSpPr>
          <p:cNvPr id="20" name="TextBox 19">
            <a:extLst>
              <a:ext uri="{FF2B5EF4-FFF2-40B4-BE49-F238E27FC236}">
                <a16:creationId xmlns:a16="http://schemas.microsoft.com/office/drawing/2014/main" id="{86239354-04A8-1816-E843-C3B309C56443}"/>
              </a:ext>
            </a:extLst>
          </p:cNvPr>
          <p:cNvSpPr txBox="1"/>
          <p:nvPr/>
        </p:nvSpPr>
        <p:spPr>
          <a:xfrm>
            <a:off x="534321" y="6642437"/>
            <a:ext cx="16186099" cy="1143133"/>
          </a:xfrm>
          <a:prstGeom prst="rect">
            <a:avLst/>
          </a:prstGeom>
          <a:noFill/>
        </p:spPr>
        <p:txBody>
          <a:bodyPr wrap="square">
            <a:spAutoFit/>
          </a:bodyPr>
          <a:lstStyle/>
          <a:p>
            <a:pPr algn="l">
              <a:lnSpc>
                <a:spcPts val="4330"/>
              </a:lnSpc>
              <a:spcBef>
                <a:spcPct val="0"/>
              </a:spcBef>
            </a:pPr>
            <a:r>
              <a:rPr lang="en-US" sz="3000" spc="61">
                <a:solidFill>
                  <a:srgbClr val="154973"/>
                </a:solidFill>
                <a:latin typeface="Proxima Nova 3"/>
                <a:ea typeface="Proxima Nova 3"/>
                <a:cs typeface="Proxima Nova 3"/>
                <a:sym typeface="Proxima Nova 3"/>
              </a:rPr>
              <a:t>March 31:</a:t>
            </a:r>
            <a:r>
              <a:rPr lang="en-US" sz="3000" spc="61">
                <a:solidFill>
                  <a:srgbClr val="FFFFFF"/>
                </a:solidFill>
                <a:latin typeface="Proxima Nova 3"/>
                <a:ea typeface="Proxima Nova 3"/>
                <a:cs typeface="Proxima Nova 3"/>
                <a:sym typeface="Proxima Nova 3"/>
              </a:rPr>
              <a:t> the chiropractor treated the employee for his October back injury and wrote the      </a:t>
            </a:r>
          </a:p>
          <a:p>
            <a:pPr algn="l">
              <a:lnSpc>
                <a:spcPts val="4330"/>
              </a:lnSpc>
              <a:spcBef>
                <a:spcPct val="0"/>
              </a:spcBef>
            </a:pPr>
            <a:r>
              <a:rPr lang="en-US" sz="3000" spc="61">
                <a:solidFill>
                  <a:srgbClr val="FFFFFF"/>
                </a:solidFill>
                <a:latin typeface="Proxima Nova 3"/>
                <a:ea typeface="Proxima Nova 3"/>
                <a:cs typeface="Proxima Nova 3"/>
                <a:sym typeface="Proxima Nova 3"/>
              </a:rPr>
              <a:t>employee </a:t>
            </a:r>
            <a:r>
              <a:rPr lang="en-US" sz="3000" spc="61">
                <a:solidFill>
                  <a:schemeClr val="tx2"/>
                </a:solidFill>
                <a:latin typeface="Proxima Nova 3"/>
                <a:ea typeface="Proxima Nova 3"/>
                <a:cs typeface="Proxima Nova 3"/>
                <a:sym typeface="Proxima Nova 3"/>
              </a:rPr>
              <a:t>a note excusing him from work between March 31 and April 15</a:t>
            </a:r>
            <a:r>
              <a:rPr lang="en-US" sz="3000" spc="61">
                <a:solidFill>
                  <a:srgbClr val="FFFFFF"/>
                </a:solidFill>
                <a:latin typeface="Proxima Nova 3"/>
                <a:ea typeface="Proxima Nova 3"/>
                <a:cs typeface="Proxima Nova 3"/>
                <a:sym typeface="Proxima Nova 3"/>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54973"/>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F2A900"/>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grpSp>
        <p:nvGrpSpPr>
          <p:cNvPr id="6" name="Group 6"/>
          <p:cNvGrpSpPr/>
          <p:nvPr/>
        </p:nvGrpSpPr>
        <p:grpSpPr>
          <a:xfrm>
            <a:off x="7806420" y="215836"/>
            <a:ext cx="10481580" cy="8894434"/>
            <a:chOff x="0" y="0"/>
            <a:chExt cx="13975440" cy="11859246"/>
          </a:xfrm>
        </p:grpSpPr>
        <p:sp>
          <p:nvSpPr>
            <p:cNvPr id="7" name="Freeform 7"/>
            <p:cNvSpPr/>
            <p:nvPr/>
          </p:nvSpPr>
          <p:spPr>
            <a:xfrm>
              <a:off x="0" y="837689"/>
              <a:ext cx="13112926" cy="9583567"/>
            </a:xfrm>
            <a:custGeom>
              <a:avLst/>
              <a:gdLst/>
              <a:ahLst/>
              <a:cxnLst/>
              <a:rect l="l" t="t" r="r" b="b"/>
              <a:pathLst>
                <a:path w="13112926" h="9583567">
                  <a:moveTo>
                    <a:pt x="0" y="0"/>
                  </a:moveTo>
                  <a:lnTo>
                    <a:pt x="13112926" y="0"/>
                  </a:lnTo>
                  <a:lnTo>
                    <a:pt x="13112926" y="9583568"/>
                  </a:lnTo>
                  <a:lnTo>
                    <a:pt x="0" y="9583568"/>
                  </a:lnTo>
                  <a:lnTo>
                    <a:pt x="0" y="0"/>
                  </a:lnTo>
                  <a:close/>
                </a:path>
              </a:pathLst>
            </a:custGeom>
            <a:blipFill>
              <a:blip r:embed="rId4"/>
              <a:stretch>
                <a:fillRect l="-9070" t="-30201" r="-8704" b="-30946"/>
              </a:stretch>
            </a:blipFill>
          </p:spPr>
          <p:txBody>
            <a:bodyPr/>
            <a:lstStyle/>
            <a:p>
              <a:endParaRPr lang="en-US"/>
            </a:p>
          </p:txBody>
        </p:sp>
        <p:sp>
          <p:nvSpPr>
            <p:cNvPr id="8" name="Freeform 8"/>
            <p:cNvSpPr/>
            <p:nvPr/>
          </p:nvSpPr>
          <p:spPr>
            <a:xfrm>
              <a:off x="1179696" y="5100054"/>
              <a:ext cx="358458" cy="545183"/>
            </a:xfrm>
            <a:custGeom>
              <a:avLst/>
              <a:gdLst/>
              <a:ahLst/>
              <a:cxnLst/>
              <a:rect l="l" t="t" r="r" b="b"/>
              <a:pathLst>
                <a:path w="358458" h="545183">
                  <a:moveTo>
                    <a:pt x="0" y="0"/>
                  </a:moveTo>
                  <a:lnTo>
                    <a:pt x="358458" y="0"/>
                  </a:lnTo>
                  <a:lnTo>
                    <a:pt x="358458" y="545183"/>
                  </a:lnTo>
                  <a:lnTo>
                    <a:pt x="0" y="545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5472344" y="4827463"/>
              <a:ext cx="358458" cy="545183"/>
            </a:xfrm>
            <a:custGeom>
              <a:avLst/>
              <a:gdLst/>
              <a:ahLst/>
              <a:cxnLst/>
              <a:rect l="l" t="t" r="r" b="b"/>
              <a:pathLst>
                <a:path w="358458" h="545183">
                  <a:moveTo>
                    <a:pt x="0" y="0"/>
                  </a:moveTo>
                  <a:lnTo>
                    <a:pt x="358457" y="0"/>
                  </a:lnTo>
                  <a:lnTo>
                    <a:pt x="358457" y="545182"/>
                  </a:lnTo>
                  <a:lnTo>
                    <a:pt x="0" y="5451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9175630" y="9388153"/>
              <a:ext cx="358458" cy="545183"/>
            </a:xfrm>
            <a:custGeom>
              <a:avLst/>
              <a:gdLst/>
              <a:ahLst/>
              <a:cxnLst/>
              <a:rect l="l" t="t" r="r" b="b"/>
              <a:pathLst>
                <a:path w="358458" h="545183">
                  <a:moveTo>
                    <a:pt x="0" y="0"/>
                  </a:moveTo>
                  <a:lnTo>
                    <a:pt x="358458" y="0"/>
                  </a:lnTo>
                  <a:lnTo>
                    <a:pt x="358458" y="545182"/>
                  </a:lnTo>
                  <a:lnTo>
                    <a:pt x="0" y="5451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0436651" y="9348757"/>
              <a:ext cx="358458" cy="545183"/>
            </a:xfrm>
            <a:custGeom>
              <a:avLst/>
              <a:gdLst/>
              <a:ahLst/>
              <a:cxnLst/>
              <a:rect l="l" t="t" r="r" b="b"/>
              <a:pathLst>
                <a:path w="358458" h="545183">
                  <a:moveTo>
                    <a:pt x="0" y="0"/>
                  </a:moveTo>
                  <a:lnTo>
                    <a:pt x="358457" y="0"/>
                  </a:lnTo>
                  <a:lnTo>
                    <a:pt x="358457" y="545182"/>
                  </a:lnTo>
                  <a:lnTo>
                    <a:pt x="0" y="5451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9175630" y="5897875"/>
              <a:ext cx="358458" cy="545183"/>
            </a:xfrm>
            <a:custGeom>
              <a:avLst/>
              <a:gdLst/>
              <a:ahLst/>
              <a:cxnLst/>
              <a:rect l="l" t="t" r="r" b="b"/>
              <a:pathLst>
                <a:path w="358458" h="545183">
                  <a:moveTo>
                    <a:pt x="0" y="0"/>
                  </a:moveTo>
                  <a:lnTo>
                    <a:pt x="358458" y="0"/>
                  </a:lnTo>
                  <a:lnTo>
                    <a:pt x="358458" y="545182"/>
                  </a:lnTo>
                  <a:lnTo>
                    <a:pt x="0" y="5451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8817173" y="8570794"/>
              <a:ext cx="358458" cy="545183"/>
            </a:xfrm>
            <a:custGeom>
              <a:avLst/>
              <a:gdLst/>
              <a:ahLst/>
              <a:cxnLst/>
              <a:rect l="l" t="t" r="r" b="b"/>
              <a:pathLst>
                <a:path w="358458" h="545183">
                  <a:moveTo>
                    <a:pt x="0" y="0"/>
                  </a:moveTo>
                  <a:lnTo>
                    <a:pt x="358457" y="0"/>
                  </a:lnTo>
                  <a:lnTo>
                    <a:pt x="358457" y="545182"/>
                  </a:lnTo>
                  <a:lnTo>
                    <a:pt x="0" y="5451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rot="-1814399" flipH="1">
              <a:off x="11305747" y="9450599"/>
              <a:ext cx="764184" cy="1910460"/>
            </a:xfrm>
            <a:custGeom>
              <a:avLst/>
              <a:gdLst/>
              <a:ahLst/>
              <a:cxnLst/>
              <a:rect l="l" t="t" r="r" b="b"/>
              <a:pathLst>
                <a:path w="764184" h="1910460">
                  <a:moveTo>
                    <a:pt x="764184" y="0"/>
                  </a:moveTo>
                  <a:lnTo>
                    <a:pt x="0" y="0"/>
                  </a:lnTo>
                  <a:lnTo>
                    <a:pt x="0" y="1910460"/>
                  </a:lnTo>
                  <a:lnTo>
                    <a:pt x="764184" y="1910460"/>
                  </a:lnTo>
                  <a:lnTo>
                    <a:pt x="76418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TextBox 15"/>
            <p:cNvSpPr txBox="1"/>
            <p:nvPr/>
          </p:nvSpPr>
          <p:spPr>
            <a:xfrm>
              <a:off x="11687839" y="4453440"/>
              <a:ext cx="865864" cy="374622"/>
            </a:xfrm>
            <a:prstGeom prst="rect">
              <a:avLst/>
            </a:prstGeom>
          </p:spPr>
          <p:txBody>
            <a:bodyPr lIns="0" tIns="0" rIns="0" bIns="0" rtlCol="0" anchor="t">
              <a:spAutoFit/>
            </a:bodyPr>
            <a:lstStyle/>
            <a:p>
              <a:pPr algn="ctr">
                <a:lnSpc>
                  <a:spcPts val="2363"/>
                </a:lnSpc>
              </a:pPr>
              <a:endParaRPr/>
            </a:p>
          </p:txBody>
        </p:sp>
        <p:grpSp>
          <p:nvGrpSpPr>
            <p:cNvPr id="16" name="Group 16"/>
            <p:cNvGrpSpPr>
              <a:grpSpLocks noChangeAspect="1"/>
            </p:cNvGrpSpPr>
            <p:nvPr/>
          </p:nvGrpSpPr>
          <p:grpSpPr>
            <a:xfrm>
              <a:off x="330483" y="2496432"/>
              <a:ext cx="2056883" cy="2483133"/>
              <a:chOff x="0" y="0"/>
              <a:chExt cx="5760720" cy="6954520"/>
            </a:xfrm>
          </p:grpSpPr>
          <p:sp>
            <p:nvSpPr>
              <p:cNvPr id="17" name="Freeform 17"/>
              <p:cNvSpPr/>
              <p:nvPr/>
            </p:nvSpPr>
            <p:spPr>
              <a:xfrm>
                <a:off x="-7620" y="0"/>
                <a:ext cx="5773420" cy="6955790"/>
              </a:xfrm>
              <a:custGeom>
                <a:avLst/>
                <a:gdLst/>
                <a:ahLst/>
                <a:cxnLst/>
                <a:rect l="l" t="t" r="r" b="b"/>
                <a:pathLst>
                  <a:path w="5773420" h="695579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F2A900"/>
              </a:solidFill>
            </p:spPr>
            <p:txBody>
              <a:bodyPr/>
              <a:lstStyle/>
              <a:p>
                <a:endParaRPr lang="en-US"/>
              </a:p>
            </p:txBody>
          </p:sp>
          <p:sp>
            <p:nvSpPr>
              <p:cNvPr id="18" name="Freeform 18"/>
              <p:cNvSpPr/>
              <p:nvPr/>
            </p:nvSpPr>
            <p:spPr>
              <a:xfrm>
                <a:off x="147004" y="265068"/>
                <a:ext cx="5464172" cy="5215345"/>
              </a:xfrm>
              <a:custGeom>
                <a:avLst/>
                <a:gdLst/>
                <a:ahLst/>
                <a:cxnLst/>
                <a:rect l="l" t="t" r="r" b="b"/>
                <a:pathLst>
                  <a:path w="5464172" h="5215345">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9"/>
                <a:stretch>
                  <a:fillRect l="-50180" r="-45486" b="-10555"/>
                </a:stretch>
              </a:blipFill>
            </p:spPr>
            <p:txBody>
              <a:bodyPr/>
              <a:lstStyle/>
              <a:p>
                <a:endParaRPr lang="en-US"/>
              </a:p>
            </p:txBody>
          </p:sp>
        </p:grpSp>
        <p:sp>
          <p:nvSpPr>
            <p:cNvPr id="19" name="TextBox 19"/>
            <p:cNvSpPr txBox="1"/>
            <p:nvPr/>
          </p:nvSpPr>
          <p:spPr>
            <a:xfrm>
              <a:off x="1538154" y="-28575"/>
              <a:ext cx="3436694" cy="380460"/>
            </a:xfrm>
            <a:prstGeom prst="rect">
              <a:avLst/>
            </a:prstGeom>
          </p:spPr>
          <p:txBody>
            <a:bodyPr lIns="0" tIns="0" rIns="0" bIns="0" rtlCol="0" anchor="t">
              <a:spAutoFit/>
            </a:bodyPr>
            <a:lstStyle/>
            <a:p>
              <a:pPr algn="ctr">
                <a:lnSpc>
                  <a:spcPts val="2442"/>
                </a:lnSpc>
              </a:pPr>
              <a:r>
                <a:rPr lang="en-US" sz="1744">
                  <a:solidFill>
                    <a:srgbClr val="FFFFFF"/>
                  </a:solidFill>
                  <a:latin typeface="Proxima Nova 2"/>
                  <a:ea typeface="Proxima Nova 2"/>
                  <a:cs typeface="Proxima Nova 2"/>
                  <a:sym typeface="Proxima Nova 2"/>
                </a:rPr>
                <a:t>Western Region</a:t>
              </a:r>
            </a:p>
          </p:txBody>
        </p:sp>
        <p:sp>
          <p:nvSpPr>
            <p:cNvPr id="20" name="TextBox 20"/>
            <p:cNvSpPr txBox="1"/>
            <p:nvPr/>
          </p:nvSpPr>
          <p:spPr>
            <a:xfrm>
              <a:off x="2221158" y="9240888"/>
              <a:ext cx="3493556" cy="380460"/>
            </a:xfrm>
            <a:prstGeom prst="rect">
              <a:avLst/>
            </a:prstGeom>
          </p:spPr>
          <p:txBody>
            <a:bodyPr lIns="0" tIns="0" rIns="0" bIns="0" rtlCol="0" anchor="t">
              <a:spAutoFit/>
            </a:bodyPr>
            <a:lstStyle/>
            <a:p>
              <a:pPr algn="ctr">
                <a:lnSpc>
                  <a:spcPts val="2442"/>
                </a:lnSpc>
              </a:pPr>
              <a:r>
                <a:rPr lang="en-US" sz="1744">
                  <a:solidFill>
                    <a:srgbClr val="FFFFFF"/>
                  </a:solidFill>
                  <a:latin typeface="Proxima Nova 2"/>
                  <a:ea typeface="Proxima Nova 2"/>
                  <a:cs typeface="Proxima Nova 2"/>
                  <a:sym typeface="Proxima Nova 2"/>
                </a:rPr>
                <a:t>New York City Region</a:t>
              </a:r>
            </a:p>
          </p:txBody>
        </p:sp>
        <p:grpSp>
          <p:nvGrpSpPr>
            <p:cNvPr id="21" name="Group 21"/>
            <p:cNvGrpSpPr>
              <a:grpSpLocks noChangeAspect="1"/>
            </p:cNvGrpSpPr>
            <p:nvPr/>
          </p:nvGrpSpPr>
          <p:grpSpPr>
            <a:xfrm>
              <a:off x="4623131" y="2153460"/>
              <a:ext cx="2056883" cy="2483133"/>
              <a:chOff x="0" y="0"/>
              <a:chExt cx="5760720" cy="6954520"/>
            </a:xfrm>
          </p:grpSpPr>
          <p:sp>
            <p:nvSpPr>
              <p:cNvPr id="22" name="Freeform 22"/>
              <p:cNvSpPr/>
              <p:nvPr/>
            </p:nvSpPr>
            <p:spPr>
              <a:xfrm>
                <a:off x="-7620" y="0"/>
                <a:ext cx="5773420" cy="6955790"/>
              </a:xfrm>
              <a:custGeom>
                <a:avLst/>
                <a:gdLst/>
                <a:ahLst/>
                <a:cxnLst/>
                <a:rect l="l" t="t" r="r" b="b"/>
                <a:pathLst>
                  <a:path w="5773420" h="695579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F2A900"/>
              </a:solidFill>
            </p:spPr>
            <p:txBody>
              <a:bodyPr/>
              <a:lstStyle/>
              <a:p>
                <a:endParaRPr lang="en-US"/>
              </a:p>
            </p:txBody>
          </p:sp>
          <p:sp>
            <p:nvSpPr>
              <p:cNvPr id="23" name="Freeform 23"/>
              <p:cNvSpPr/>
              <p:nvPr/>
            </p:nvSpPr>
            <p:spPr>
              <a:xfrm>
                <a:off x="147004" y="265068"/>
                <a:ext cx="5464172" cy="5215345"/>
              </a:xfrm>
              <a:custGeom>
                <a:avLst/>
                <a:gdLst/>
                <a:ahLst/>
                <a:cxnLst/>
                <a:rect l="l" t="t" r="r" b="b"/>
                <a:pathLst>
                  <a:path w="5464172" h="5215345">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10"/>
                <a:stretch>
                  <a:fillRect l="223" t="-16099" r="-18592" b="-2799"/>
                </a:stretch>
              </a:blipFill>
            </p:spPr>
            <p:txBody>
              <a:bodyPr/>
              <a:lstStyle/>
              <a:p>
                <a:endParaRPr lang="en-US"/>
              </a:p>
            </p:txBody>
          </p:sp>
        </p:grpSp>
        <p:grpSp>
          <p:nvGrpSpPr>
            <p:cNvPr id="24" name="Group 24"/>
            <p:cNvGrpSpPr>
              <a:grpSpLocks noChangeAspect="1"/>
            </p:cNvGrpSpPr>
            <p:nvPr/>
          </p:nvGrpSpPr>
          <p:grpSpPr>
            <a:xfrm>
              <a:off x="8326417" y="3249974"/>
              <a:ext cx="2056883" cy="2483133"/>
              <a:chOff x="0" y="0"/>
              <a:chExt cx="5760720" cy="6954520"/>
            </a:xfrm>
          </p:grpSpPr>
          <p:sp>
            <p:nvSpPr>
              <p:cNvPr id="25" name="Freeform 25"/>
              <p:cNvSpPr/>
              <p:nvPr/>
            </p:nvSpPr>
            <p:spPr>
              <a:xfrm>
                <a:off x="-7620" y="0"/>
                <a:ext cx="5773420" cy="6955790"/>
              </a:xfrm>
              <a:custGeom>
                <a:avLst/>
                <a:gdLst/>
                <a:ahLst/>
                <a:cxnLst/>
                <a:rect l="l" t="t" r="r" b="b"/>
                <a:pathLst>
                  <a:path w="5773420" h="695579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F2A900"/>
              </a:solidFill>
            </p:spPr>
            <p:txBody>
              <a:bodyPr/>
              <a:lstStyle/>
              <a:p>
                <a:endParaRPr lang="en-US"/>
              </a:p>
            </p:txBody>
          </p:sp>
          <p:sp>
            <p:nvSpPr>
              <p:cNvPr id="26" name="Freeform 26"/>
              <p:cNvSpPr/>
              <p:nvPr/>
            </p:nvSpPr>
            <p:spPr>
              <a:xfrm>
                <a:off x="147004" y="265068"/>
                <a:ext cx="5464172" cy="5215345"/>
              </a:xfrm>
              <a:custGeom>
                <a:avLst/>
                <a:gdLst/>
                <a:ahLst/>
                <a:cxnLst/>
                <a:rect l="l" t="t" r="r" b="b"/>
                <a:pathLst>
                  <a:path w="5464172" h="5215345">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11"/>
                <a:stretch>
                  <a:fillRect l="-28761" r="-27101" b="-4504"/>
                </a:stretch>
              </a:blipFill>
            </p:spPr>
            <p:txBody>
              <a:bodyPr/>
              <a:lstStyle/>
              <a:p>
                <a:endParaRPr lang="en-US"/>
              </a:p>
            </p:txBody>
          </p:sp>
        </p:grpSp>
        <p:sp>
          <p:nvSpPr>
            <p:cNvPr id="27" name="Freeform 27"/>
            <p:cNvSpPr/>
            <p:nvPr/>
          </p:nvSpPr>
          <p:spPr>
            <a:xfrm rot="922644">
              <a:off x="9736290" y="5235748"/>
              <a:ext cx="2181974" cy="1273479"/>
            </a:xfrm>
            <a:custGeom>
              <a:avLst/>
              <a:gdLst/>
              <a:ahLst/>
              <a:cxnLst/>
              <a:rect l="l" t="t" r="r" b="b"/>
              <a:pathLst>
                <a:path w="2181974" h="1273479">
                  <a:moveTo>
                    <a:pt x="0" y="0"/>
                  </a:moveTo>
                  <a:lnTo>
                    <a:pt x="2181974" y="0"/>
                  </a:lnTo>
                  <a:lnTo>
                    <a:pt x="2181974" y="1273479"/>
                  </a:lnTo>
                  <a:lnTo>
                    <a:pt x="0" y="12734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8" name="Freeform 28"/>
            <p:cNvSpPr/>
            <p:nvPr/>
          </p:nvSpPr>
          <p:spPr>
            <a:xfrm rot="-6186333">
              <a:off x="4172780" y="754219"/>
              <a:ext cx="1717860" cy="1002606"/>
            </a:xfrm>
            <a:custGeom>
              <a:avLst/>
              <a:gdLst/>
              <a:ahLst/>
              <a:cxnLst/>
              <a:rect l="l" t="t" r="r" b="b"/>
              <a:pathLst>
                <a:path w="1717860" h="1002606">
                  <a:moveTo>
                    <a:pt x="0" y="0"/>
                  </a:moveTo>
                  <a:lnTo>
                    <a:pt x="1717860" y="0"/>
                  </a:lnTo>
                  <a:lnTo>
                    <a:pt x="1717860" y="1002606"/>
                  </a:lnTo>
                  <a:lnTo>
                    <a:pt x="0" y="10026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9" name="Freeform 29"/>
            <p:cNvSpPr/>
            <p:nvPr/>
          </p:nvSpPr>
          <p:spPr>
            <a:xfrm rot="-5556021" flipV="1">
              <a:off x="792035" y="989262"/>
              <a:ext cx="1717860" cy="1002606"/>
            </a:xfrm>
            <a:custGeom>
              <a:avLst/>
              <a:gdLst/>
              <a:ahLst/>
              <a:cxnLst/>
              <a:rect l="l" t="t" r="r" b="b"/>
              <a:pathLst>
                <a:path w="1717860" h="1002606">
                  <a:moveTo>
                    <a:pt x="0" y="1002606"/>
                  </a:moveTo>
                  <a:lnTo>
                    <a:pt x="1717860" y="1002606"/>
                  </a:lnTo>
                  <a:lnTo>
                    <a:pt x="1717860" y="0"/>
                  </a:lnTo>
                  <a:lnTo>
                    <a:pt x="0" y="0"/>
                  </a:lnTo>
                  <a:lnTo>
                    <a:pt x="0" y="1002606"/>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30" name="Group 30"/>
            <p:cNvGrpSpPr>
              <a:grpSpLocks noChangeAspect="1"/>
            </p:cNvGrpSpPr>
            <p:nvPr/>
          </p:nvGrpSpPr>
          <p:grpSpPr>
            <a:xfrm>
              <a:off x="9549596" y="6686941"/>
              <a:ext cx="2056883" cy="2483133"/>
              <a:chOff x="0" y="0"/>
              <a:chExt cx="5760720" cy="6954520"/>
            </a:xfrm>
          </p:grpSpPr>
          <p:sp>
            <p:nvSpPr>
              <p:cNvPr id="31" name="Freeform 31"/>
              <p:cNvSpPr/>
              <p:nvPr/>
            </p:nvSpPr>
            <p:spPr>
              <a:xfrm>
                <a:off x="-7620" y="0"/>
                <a:ext cx="5773420" cy="6955790"/>
              </a:xfrm>
              <a:custGeom>
                <a:avLst/>
                <a:gdLst/>
                <a:ahLst/>
                <a:cxnLst/>
                <a:rect l="l" t="t" r="r" b="b"/>
                <a:pathLst>
                  <a:path w="5773420" h="695579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F2A900"/>
              </a:solidFill>
            </p:spPr>
            <p:txBody>
              <a:bodyPr/>
              <a:lstStyle/>
              <a:p>
                <a:endParaRPr lang="en-US"/>
              </a:p>
            </p:txBody>
          </p:sp>
          <p:sp>
            <p:nvSpPr>
              <p:cNvPr id="32" name="Freeform 32"/>
              <p:cNvSpPr/>
              <p:nvPr/>
            </p:nvSpPr>
            <p:spPr>
              <a:xfrm>
                <a:off x="147004" y="265068"/>
                <a:ext cx="5464172" cy="5215345"/>
              </a:xfrm>
              <a:custGeom>
                <a:avLst/>
                <a:gdLst/>
                <a:ahLst/>
                <a:cxnLst/>
                <a:rect l="l" t="t" r="r" b="b"/>
                <a:pathLst>
                  <a:path w="5464172" h="5215345">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14"/>
                <a:stretch>
                  <a:fillRect l="-32658" r="-28925" b="-7731"/>
                </a:stretch>
              </a:blipFill>
            </p:spPr>
            <p:txBody>
              <a:bodyPr/>
              <a:lstStyle/>
              <a:p>
                <a:endParaRPr lang="en-US"/>
              </a:p>
            </p:txBody>
          </p:sp>
        </p:grpSp>
        <p:sp>
          <p:nvSpPr>
            <p:cNvPr id="33" name="Freeform 33"/>
            <p:cNvSpPr/>
            <p:nvPr/>
          </p:nvSpPr>
          <p:spPr>
            <a:xfrm rot="7219091" flipH="1">
              <a:off x="5090252" y="9750746"/>
              <a:ext cx="764184" cy="1910460"/>
            </a:xfrm>
            <a:custGeom>
              <a:avLst/>
              <a:gdLst/>
              <a:ahLst/>
              <a:cxnLst/>
              <a:rect l="l" t="t" r="r" b="b"/>
              <a:pathLst>
                <a:path w="764184" h="1910460">
                  <a:moveTo>
                    <a:pt x="764184" y="0"/>
                  </a:moveTo>
                  <a:lnTo>
                    <a:pt x="0" y="0"/>
                  </a:lnTo>
                  <a:lnTo>
                    <a:pt x="0" y="1910460"/>
                  </a:lnTo>
                  <a:lnTo>
                    <a:pt x="764184" y="1910460"/>
                  </a:lnTo>
                  <a:lnTo>
                    <a:pt x="76418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4" name="Freeform 34"/>
            <p:cNvSpPr/>
            <p:nvPr/>
          </p:nvSpPr>
          <p:spPr>
            <a:xfrm rot="2795548">
              <a:off x="4923140" y="7226745"/>
              <a:ext cx="764184" cy="1910460"/>
            </a:xfrm>
            <a:custGeom>
              <a:avLst/>
              <a:gdLst/>
              <a:ahLst/>
              <a:cxnLst/>
              <a:rect l="l" t="t" r="r" b="b"/>
              <a:pathLst>
                <a:path w="764184" h="1910460">
                  <a:moveTo>
                    <a:pt x="0" y="0"/>
                  </a:moveTo>
                  <a:lnTo>
                    <a:pt x="764184" y="0"/>
                  </a:lnTo>
                  <a:lnTo>
                    <a:pt x="764184" y="1910460"/>
                  </a:lnTo>
                  <a:lnTo>
                    <a:pt x="0" y="19104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35" name="Group 35"/>
            <p:cNvGrpSpPr>
              <a:grpSpLocks noChangeAspect="1"/>
            </p:cNvGrpSpPr>
            <p:nvPr/>
          </p:nvGrpSpPr>
          <p:grpSpPr>
            <a:xfrm>
              <a:off x="6566804" y="6391898"/>
              <a:ext cx="2178896" cy="2178896"/>
              <a:chOff x="0" y="0"/>
              <a:chExt cx="6350000" cy="6350000"/>
            </a:xfrm>
          </p:grpSpPr>
          <p:sp>
            <p:nvSpPr>
              <p:cNvPr id="36" name="Freeform 36"/>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F2A900"/>
              </a:solidFill>
            </p:spPr>
            <p:txBody>
              <a:bodyPr/>
              <a:lstStyle/>
              <a:p>
                <a:endParaRPr lang="en-US"/>
              </a:p>
            </p:txBody>
          </p:sp>
          <p:sp>
            <p:nvSpPr>
              <p:cNvPr id="37" name="Freeform 37"/>
              <p:cNvSpPr/>
              <p:nvPr/>
            </p:nvSpPr>
            <p:spPr>
              <a:xfrm>
                <a:off x="391160" y="364490"/>
                <a:ext cx="5619750" cy="5621020"/>
              </a:xfrm>
              <a:custGeom>
                <a:avLst/>
                <a:gdLst/>
                <a:ahLst/>
                <a:cxnLst/>
                <a:rect l="l" t="t" r="r" b="b"/>
                <a:pathLst>
                  <a:path w="5619750" h="5621020">
                    <a:moveTo>
                      <a:pt x="2810510" y="0"/>
                    </a:moveTo>
                    <a:cubicBezTo>
                      <a:pt x="4362450" y="0"/>
                      <a:pt x="5619750" y="1258570"/>
                      <a:pt x="5619750" y="2810510"/>
                    </a:cubicBezTo>
                    <a:cubicBezTo>
                      <a:pt x="5619750" y="4362450"/>
                      <a:pt x="4361180" y="5621020"/>
                      <a:pt x="2810510" y="5621020"/>
                    </a:cubicBezTo>
                    <a:cubicBezTo>
                      <a:pt x="1258570" y="5621020"/>
                      <a:pt x="0" y="4362450"/>
                      <a:pt x="0" y="2810510"/>
                    </a:cubicBezTo>
                    <a:cubicBezTo>
                      <a:pt x="1270" y="1258570"/>
                      <a:pt x="1258570" y="0"/>
                      <a:pt x="2810510" y="0"/>
                    </a:cubicBezTo>
                    <a:close/>
                  </a:path>
                </a:pathLst>
              </a:custGeom>
              <a:blipFill>
                <a:blip r:embed="rId15"/>
                <a:stretch>
                  <a:fillRect l="-22238" r="-22238"/>
                </a:stretch>
              </a:blipFill>
            </p:spPr>
            <p:txBody>
              <a:bodyPr/>
              <a:lstStyle/>
              <a:p>
                <a:endParaRPr lang="en-US"/>
              </a:p>
            </p:txBody>
          </p:sp>
        </p:grpSp>
        <p:grpSp>
          <p:nvGrpSpPr>
            <p:cNvPr id="38" name="Group 38"/>
            <p:cNvGrpSpPr>
              <a:grpSpLocks noChangeAspect="1"/>
            </p:cNvGrpSpPr>
            <p:nvPr/>
          </p:nvGrpSpPr>
          <p:grpSpPr>
            <a:xfrm>
              <a:off x="6680014" y="9673327"/>
              <a:ext cx="2185919" cy="2185919"/>
              <a:chOff x="0" y="0"/>
              <a:chExt cx="6350000" cy="6350000"/>
            </a:xfrm>
          </p:grpSpPr>
          <p:sp>
            <p:nvSpPr>
              <p:cNvPr id="39" name="Freeform 39"/>
              <p:cNvSpPr/>
              <p:nvPr/>
            </p:nvSpPr>
            <p:spPr>
              <a:xfrm>
                <a:off x="0" y="0"/>
                <a:ext cx="6350000" cy="6350000"/>
              </a:xfrm>
              <a:custGeom>
                <a:avLst/>
                <a:gdLst/>
                <a:ahLst/>
                <a:cxnLst/>
                <a:rect l="l" t="t" r="r" b="b"/>
                <a:pathLst>
                  <a:path w="6350000" h="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F2A900"/>
              </a:solidFill>
            </p:spPr>
            <p:txBody>
              <a:bodyPr/>
              <a:lstStyle/>
              <a:p>
                <a:endParaRPr lang="en-US"/>
              </a:p>
            </p:txBody>
          </p:sp>
          <p:sp>
            <p:nvSpPr>
              <p:cNvPr id="40" name="Freeform 40"/>
              <p:cNvSpPr/>
              <p:nvPr/>
            </p:nvSpPr>
            <p:spPr>
              <a:xfrm>
                <a:off x="227013" y="33458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3"/>
                      <a:pt x="1941349" y="5627484"/>
                      <a:pt x="2947987" y="5622982"/>
                    </a:cubicBezTo>
                    <a:cubicBezTo>
                      <a:pt x="3954625" y="5627484"/>
                      <a:pt x="4886728" y="5093033"/>
                      <a:pt x="5391351" y="4222001"/>
                    </a:cubicBezTo>
                    <a:cubicBezTo>
                      <a:pt x="5895974" y="3350970"/>
                      <a:pt x="5895974" y="2276514"/>
                      <a:pt x="5391351" y="1405483"/>
                    </a:cubicBezTo>
                    <a:cubicBezTo>
                      <a:pt x="4886728" y="534452"/>
                      <a:pt x="3954625" y="0"/>
                      <a:pt x="2947987" y="4502"/>
                    </a:cubicBezTo>
                    <a:close/>
                  </a:path>
                </a:pathLst>
              </a:custGeom>
              <a:blipFill>
                <a:blip r:embed="rId16"/>
                <a:stretch>
                  <a:fillRect l="-24712" r="-24712"/>
                </a:stretch>
              </a:blipFill>
            </p:spPr>
            <p:txBody>
              <a:bodyPr/>
              <a:lstStyle/>
              <a:p>
                <a:endParaRPr lang="en-US"/>
              </a:p>
            </p:txBody>
          </p:sp>
        </p:grpSp>
        <p:sp>
          <p:nvSpPr>
            <p:cNvPr id="41" name="TextBox 41"/>
            <p:cNvSpPr txBox="1"/>
            <p:nvPr/>
          </p:nvSpPr>
          <p:spPr>
            <a:xfrm>
              <a:off x="10246470" y="11243760"/>
              <a:ext cx="3359927" cy="380460"/>
            </a:xfrm>
            <a:prstGeom prst="rect">
              <a:avLst/>
            </a:prstGeom>
          </p:spPr>
          <p:txBody>
            <a:bodyPr lIns="0" tIns="0" rIns="0" bIns="0" rtlCol="0" anchor="t">
              <a:spAutoFit/>
            </a:bodyPr>
            <a:lstStyle/>
            <a:p>
              <a:pPr algn="ctr">
                <a:lnSpc>
                  <a:spcPts val="2442"/>
                </a:lnSpc>
              </a:pPr>
              <a:r>
                <a:rPr lang="en-US" sz="1744">
                  <a:solidFill>
                    <a:srgbClr val="FFFFFF"/>
                  </a:solidFill>
                  <a:latin typeface="Proxima Nova 2"/>
                  <a:ea typeface="Proxima Nova 2"/>
                  <a:cs typeface="Proxima Nova 2"/>
                  <a:sym typeface="Proxima Nova 2"/>
                </a:rPr>
                <a:t>Long Island Region</a:t>
              </a:r>
            </a:p>
          </p:txBody>
        </p:sp>
        <p:sp>
          <p:nvSpPr>
            <p:cNvPr id="42" name="TextBox 42"/>
            <p:cNvSpPr txBox="1"/>
            <p:nvPr/>
          </p:nvSpPr>
          <p:spPr>
            <a:xfrm>
              <a:off x="10578038" y="4798888"/>
              <a:ext cx="3397402" cy="380460"/>
            </a:xfrm>
            <a:prstGeom prst="rect">
              <a:avLst/>
            </a:prstGeom>
          </p:spPr>
          <p:txBody>
            <a:bodyPr lIns="0" tIns="0" rIns="0" bIns="0" rtlCol="0" anchor="t">
              <a:spAutoFit/>
            </a:bodyPr>
            <a:lstStyle/>
            <a:p>
              <a:pPr algn="ctr">
                <a:lnSpc>
                  <a:spcPts val="2442"/>
                </a:lnSpc>
              </a:pPr>
              <a:r>
                <a:rPr lang="en-US" sz="1744">
                  <a:solidFill>
                    <a:srgbClr val="FFFFFF"/>
                  </a:solidFill>
                  <a:latin typeface="Proxima Nova 2"/>
                  <a:ea typeface="Proxima Nova 2"/>
                  <a:cs typeface="Proxima Nova 2"/>
                  <a:sym typeface="Proxima Nova 2"/>
                </a:rPr>
                <a:t>Upstate Region</a:t>
              </a:r>
            </a:p>
          </p:txBody>
        </p:sp>
      </p:grpSp>
      <p:grpSp>
        <p:nvGrpSpPr>
          <p:cNvPr id="43" name="Group 43"/>
          <p:cNvGrpSpPr/>
          <p:nvPr/>
        </p:nvGrpSpPr>
        <p:grpSpPr>
          <a:xfrm>
            <a:off x="461817" y="4095285"/>
            <a:ext cx="6857795" cy="3108325"/>
            <a:chOff x="0" y="0"/>
            <a:chExt cx="9143727" cy="4144433"/>
          </a:xfrm>
        </p:grpSpPr>
        <p:grpSp>
          <p:nvGrpSpPr>
            <p:cNvPr id="44" name="Group 44"/>
            <p:cNvGrpSpPr/>
            <p:nvPr/>
          </p:nvGrpSpPr>
          <p:grpSpPr>
            <a:xfrm>
              <a:off x="0" y="0"/>
              <a:ext cx="9143727" cy="4144433"/>
              <a:chOff x="0" y="0"/>
              <a:chExt cx="1264836" cy="573292"/>
            </a:xfrm>
          </p:grpSpPr>
          <p:sp>
            <p:nvSpPr>
              <p:cNvPr id="45" name="Freeform 45"/>
              <p:cNvSpPr/>
              <p:nvPr/>
            </p:nvSpPr>
            <p:spPr>
              <a:xfrm>
                <a:off x="0" y="0"/>
                <a:ext cx="1264836" cy="573292"/>
              </a:xfrm>
              <a:custGeom>
                <a:avLst/>
                <a:gdLst/>
                <a:ahLst/>
                <a:cxnLst/>
                <a:rect l="l" t="t" r="r" b="b"/>
                <a:pathLst>
                  <a:path w="1264836" h="573292">
                    <a:moveTo>
                      <a:pt x="91284" y="0"/>
                    </a:moveTo>
                    <a:lnTo>
                      <a:pt x="1173552" y="0"/>
                    </a:lnTo>
                    <a:cubicBezTo>
                      <a:pt x="1223966" y="0"/>
                      <a:pt x="1264836" y="40869"/>
                      <a:pt x="1264836" y="91284"/>
                    </a:cubicBezTo>
                    <a:lnTo>
                      <a:pt x="1264836" y="482008"/>
                    </a:lnTo>
                    <a:cubicBezTo>
                      <a:pt x="1264836" y="532423"/>
                      <a:pt x="1223966" y="573292"/>
                      <a:pt x="1173552" y="573292"/>
                    </a:cubicBezTo>
                    <a:lnTo>
                      <a:pt x="91284" y="573292"/>
                    </a:lnTo>
                    <a:cubicBezTo>
                      <a:pt x="40869" y="573292"/>
                      <a:pt x="0" y="532423"/>
                      <a:pt x="0" y="482008"/>
                    </a:cubicBezTo>
                    <a:lnTo>
                      <a:pt x="0" y="91284"/>
                    </a:lnTo>
                    <a:cubicBezTo>
                      <a:pt x="0" y="40869"/>
                      <a:pt x="40869" y="0"/>
                      <a:pt x="91284" y="0"/>
                    </a:cubicBezTo>
                    <a:close/>
                  </a:path>
                </a:pathLst>
              </a:custGeom>
              <a:solidFill>
                <a:srgbClr val="F2A900"/>
              </a:solidFill>
            </p:spPr>
            <p:txBody>
              <a:bodyPr/>
              <a:lstStyle/>
              <a:p>
                <a:endParaRPr lang="en-US"/>
              </a:p>
            </p:txBody>
          </p:sp>
          <p:sp>
            <p:nvSpPr>
              <p:cNvPr id="46" name="TextBox 46"/>
              <p:cNvSpPr txBox="1"/>
              <p:nvPr/>
            </p:nvSpPr>
            <p:spPr>
              <a:xfrm>
                <a:off x="0" y="-19050"/>
                <a:ext cx="1264836" cy="592342"/>
              </a:xfrm>
              <a:prstGeom prst="rect">
                <a:avLst/>
              </a:prstGeom>
            </p:spPr>
            <p:txBody>
              <a:bodyPr lIns="45121" tIns="45121" rIns="45121" bIns="45121" rtlCol="0" anchor="ctr"/>
              <a:lstStyle/>
              <a:p>
                <a:pPr algn="ctr">
                  <a:lnSpc>
                    <a:spcPts val="1458"/>
                  </a:lnSpc>
                </a:pPr>
                <a:endParaRPr/>
              </a:p>
            </p:txBody>
          </p:sp>
        </p:grpSp>
        <p:sp>
          <p:nvSpPr>
            <p:cNvPr id="47" name="TextBox 47"/>
            <p:cNvSpPr txBox="1"/>
            <p:nvPr/>
          </p:nvSpPr>
          <p:spPr>
            <a:xfrm>
              <a:off x="0" y="170458"/>
              <a:ext cx="9143727" cy="3687584"/>
            </a:xfrm>
            <a:prstGeom prst="rect">
              <a:avLst/>
            </a:prstGeom>
          </p:spPr>
          <p:txBody>
            <a:bodyPr lIns="0" tIns="0" rIns="0" bIns="0" rtlCol="0" anchor="t">
              <a:spAutoFit/>
            </a:bodyPr>
            <a:lstStyle/>
            <a:p>
              <a:pPr algn="ctr">
                <a:lnSpc>
                  <a:spcPts val="3693"/>
                </a:lnSpc>
                <a:spcBef>
                  <a:spcPct val="0"/>
                </a:spcBef>
              </a:pPr>
              <a:r>
                <a:rPr lang="en-US" sz="2638">
                  <a:solidFill>
                    <a:srgbClr val="FFFFFF"/>
                  </a:solidFill>
                  <a:latin typeface="Proxima Nova 2"/>
                  <a:ea typeface="Proxima Nova 2"/>
                  <a:cs typeface="Proxima Nova 2"/>
                  <a:sym typeface="Proxima Nova 2"/>
                </a:rPr>
                <a:t>Comprised of trained investigators, experienced attorneys, and skilled forensic auditors and analysists, our professional staff possess a broad range of expertise and is dedicated to working to combat corruption in state government.</a:t>
              </a:r>
            </a:p>
          </p:txBody>
        </p:sp>
      </p:grpSp>
      <p:grpSp>
        <p:nvGrpSpPr>
          <p:cNvPr id="48" name="Group 48"/>
          <p:cNvGrpSpPr/>
          <p:nvPr/>
        </p:nvGrpSpPr>
        <p:grpSpPr>
          <a:xfrm>
            <a:off x="533634" y="1499711"/>
            <a:ext cx="6785978" cy="1420056"/>
            <a:chOff x="0" y="0"/>
            <a:chExt cx="9047971" cy="1893407"/>
          </a:xfrm>
        </p:grpSpPr>
        <p:sp>
          <p:nvSpPr>
            <p:cNvPr id="49" name="TextBox 49"/>
            <p:cNvSpPr txBox="1"/>
            <p:nvPr/>
          </p:nvSpPr>
          <p:spPr>
            <a:xfrm>
              <a:off x="0" y="647961"/>
              <a:ext cx="9047971" cy="1245447"/>
            </a:xfrm>
            <a:prstGeom prst="rect">
              <a:avLst/>
            </a:prstGeom>
          </p:spPr>
          <p:txBody>
            <a:bodyPr lIns="0" tIns="0" rIns="0" bIns="0" rtlCol="0" anchor="t">
              <a:spAutoFit/>
            </a:bodyPr>
            <a:lstStyle/>
            <a:p>
              <a:pPr algn="ctr">
                <a:lnSpc>
                  <a:spcPts val="7840"/>
                </a:lnSpc>
              </a:pPr>
              <a:r>
                <a:rPr lang="en-US" sz="5600" b="1">
                  <a:solidFill>
                    <a:srgbClr val="FFFFFF"/>
                  </a:solidFill>
                  <a:latin typeface="Proxima Nova 1"/>
                  <a:ea typeface="Proxima Nova 1"/>
                  <a:cs typeface="Proxima Nova 1"/>
                  <a:sym typeface="Proxima Nova 1"/>
                </a:rPr>
                <a:t>Statewide Presence</a:t>
              </a:r>
            </a:p>
          </p:txBody>
        </p:sp>
        <p:sp>
          <p:nvSpPr>
            <p:cNvPr id="50" name="TextBox 50"/>
            <p:cNvSpPr txBox="1"/>
            <p:nvPr/>
          </p:nvSpPr>
          <p:spPr>
            <a:xfrm>
              <a:off x="0" y="-66675"/>
              <a:ext cx="9047971" cy="707602"/>
            </a:xfrm>
            <a:prstGeom prst="rect">
              <a:avLst/>
            </a:prstGeom>
          </p:spPr>
          <p:txBody>
            <a:bodyPr lIns="0" tIns="0" rIns="0" bIns="0" rtlCol="0" anchor="t">
              <a:spAutoFit/>
            </a:bodyPr>
            <a:lstStyle/>
            <a:p>
              <a:pPr algn="ctr">
                <a:lnSpc>
                  <a:spcPts val="4480"/>
                </a:lnSpc>
                <a:spcBef>
                  <a:spcPct val="0"/>
                </a:spcBef>
              </a:pPr>
              <a:r>
                <a:rPr lang="en-US" sz="3200">
                  <a:solidFill>
                    <a:srgbClr val="F2A900"/>
                  </a:solidFill>
                  <a:latin typeface="Proxima Nova 1"/>
                  <a:ea typeface="Proxima Nova 1"/>
                  <a:cs typeface="Proxima Nova 1"/>
                  <a:sym typeface="Proxima Nova 1"/>
                </a:rPr>
                <a:t>Offices of the Inspector General</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A99AC"/>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grpSp>
        <p:nvGrpSpPr>
          <p:cNvPr id="6" name="Group 6"/>
          <p:cNvGrpSpPr/>
          <p:nvPr/>
        </p:nvGrpSpPr>
        <p:grpSpPr>
          <a:xfrm>
            <a:off x="48926" y="328497"/>
            <a:ext cx="18288000" cy="1063106"/>
            <a:chOff x="0" y="0"/>
            <a:chExt cx="4816593" cy="279995"/>
          </a:xfrm>
        </p:grpSpPr>
        <p:sp>
          <p:nvSpPr>
            <p:cNvPr id="7" name="Freeform 7"/>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8" name="TextBox 8"/>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9" name="Freeform 9"/>
          <p:cNvSpPr/>
          <p:nvPr/>
        </p:nvSpPr>
        <p:spPr>
          <a:xfrm>
            <a:off x="326414" y="1028700"/>
            <a:ext cx="5594170" cy="8229600"/>
          </a:xfrm>
          <a:custGeom>
            <a:avLst/>
            <a:gdLst/>
            <a:ahLst/>
            <a:cxnLst/>
            <a:rect l="l" t="t" r="r" b="b"/>
            <a:pathLst>
              <a:path w="5594170" h="7910840">
                <a:moveTo>
                  <a:pt x="0" y="0"/>
                </a:moveTo>
                <a:lnTo>
                  <a:pt x="5594170" y="0"/>
                </a:lnTo>
                <a:lnTo>
                  <a:pt x="5594170" y="7910840"/>
                </a:lnTo>
                <a:lnTo>
                  <a:pt x="0" y="7910840"/>
                </a:lnTo>
                <a:lnTo>
                  <a:pt x="0" y="0"/>
                </a:lnTo>
                <a:close/>
              </a:path>
            </a:pathLst>
          </a:custGeom>
          <a:blipFill>
            <a:blip r:embed="rId4"/>
            <a:stretch>
              <a:fillRect/>
            </a:stretch>
          </a:blipFill>
        </p:spPr>
        <p:txBody>
          <a:bodyPr/>
          <a:lstStyle/>
          <a:p>
            <a:endParaRPr lang="en-US"/>
          </a:p>
        </p:txBody>
      </p:sp>
      <p:sp>
        <p:nvSpPr>
          <p:cNvPr id="10" name="Freeform 10"/>
          <p:cNvSpPr/>
          <p:nvPr/>
        </p:nvSpPr>
        <p:spPr>
          <a:xfrm>
            <a:off x="6543572" y="3645087"/>
            <a:ext cx="11170361" cy="1935354"/>
          </a:xfrm>
          <a:custGeom>
            <a:avLst/>
            <a:gdLst/>
            <a:ahLst/>
            <a:cxnLst/>
            <a:rect l="l" t="t" r="r" b="b"/>
            <a:pathLst>
              <a:path w="11170361" h="1935354">
                <a:moveTo>
                  <a:pt x="0" y="0"/>
                </a:moveTo>
                <a:lnTo>
                  <a:pt x="11170361" y="0"/>
                </a:lnTo>
                <a:lnTo>
                  <a:pt x="11170361" y="1935354"/>
                </a:lnTo>
                <a:lnTo>
                  <a:pt x="0" y="1935354"/>
                </a:lnTo>
                <a:lnTo>
                  <a:pt x="0" y="0"/>
                </a:lnTo>
                <a:close/>
              </a:path>
            </a:pathLst>
          </a:custGeom>
          <a:blipFill>
            <a:blip r:embed="rId5"/>
            <a:stretch>
              <a:fillRect/>
            </a:stretch>
          </a:blipFill>
        </p:spPr>
        <p:txBody>
          <a:bodyPr/>
          <a:lstStyle/>
          <a:p>
            <a:endParaRPr lang="en-US"/>
          </a:p>
        </p:txBody>
      </p:sp>
      <p:sp>
        <p:nvSpPr>
          <p:cNvPr id="11" name="Freeform 11"/>
          <p:cNvSpPr/>
          <p:nvPr/>
        </p:nvSpPr>
        <p:spPr>
          <a:xfrm rot="9521617" flipH="1">
            <a:off x="5070489" y="5934304"/>
            <a:ext cx="3999356" cy="1429770"/>
          </a:xfrm>
          <a:custGeom>
            <a:avLst/>
            <a:gdLst/>
            <a:ahLst/>
            <a:cxnLst/>
            <a:rect l="l" t="t" r="r" b="b"/>
            <a:pathLst>
              <a:path w="3999356" h="1429770">
                <a:moveTo>
                  <a:pt x="3999356" y="0"/>
                </a:moveTo>
                <a:lnTo>
                  <a:pt x="0" y="0"/>
                </a:lnTo>
                <a:lnTo>
                  <a:pt x="0" y="1429770"/>
                </a:lnTo>
                <a:lnTo>
                  <a:pt x="3999356" y="1429770"/>
                </a:lnTo>
                <a:lnTo>
                  <a:pt x="399935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2" name="Group 12"/>
          <p:cNvGrpSpPr/>
          <p:nvPr/>
        </p:nvGrpSpPr>
        <p:grpSpPr>
          <a:xfrm>
            <a:off x="13666864" y="5943598"/>
            <a:ext cx="3945723" cy="3224288"/>
            <a:chOff x="-52844" y="352029"/>
            <a:chExt cx="5260964" cy="4299051"/>
          </a:xfrm>
        </p:grpSpPr>
        <p:sp>
          <p:nvSpPr>
            <p:cNvPr id="13" name="Freeform 13"/>
            <p:cNvSpPr/>
            <p:nvPr/>
          </p:nvSpPr>
          <p:spPr>
            <a:xfrm>
              <a:off x="-52844" y="352029"/>
              <a:ext cx="5260964" cy="4208772"/>
            </a:xfrm>
            <a:custGeom>
              <a:avLst/>
              <a:gdLst/>
              <a:ahLst/>
              <a:cxnLst/>
              <a:rect l="l" t="t" r="r" b="b"/>
              <a:pathLst>
                <a:path w="5260964" h="4208771">
                  <a:moveTo>
                    <a:pt x="0" y="0"/>
                  </a:moveTo>
                  <a:lnTo>
                    <a:pt x="5260964" y="0"/>
                  </a:lnTo>
                  <a:lnTo>
                    <a:pt x="5260964" y="4208771"/>
                  </a:lnTo>
                  <a:lnTo>
                    <a:pt x="0" y="42087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838176" y="710110"/>
              <a:ext cx="3857226" cy="3940970"/>
            </a:xfrm>
            <a:custGeom>
              <a:avLst/>
              <a:gdLst/>
              <a:ahLst/>
              <a:cxnLst/>
              <a:rect l="l" t="t" r="r" b="b"/>
              <a:pathLst>
                <a:path w="3857225" h="3940971">
                  <a:moveTo>
                    <a:pt x="0" y="0"/>
                  </a:moveTo>
                  <a:lnTo>
                    <a:pt x="3857226" y="0"/>
                  </a:lnTo>
                  <a:lnTo>
                    <a:pt x="3857226" y="3940971"/>
                  </a:lnTo>
                  <a:lnTo>
                    <a:pt x="0" y="39409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15" name="Freeform 15"/>
          <p:cNvSpPr/>
          <p:nvPr/>
        </p:nvSpPr>
        <p:spPr>
          <a:xfrm rot="1178047">
            <a:off x="7535515" y="3188554"/>
            <a:ext cx="2651805" cy="1554621"/>
          </a:xfrm>
          <a:custGeom>
            <a:avLst/>
            <a:gdLst/>
            <a:ahLst/>
            <a:cxnLst/>
            <a:rect l="l" t="t" r="r" b="b"/>
            <a:pathLst>
              <a:path w="2651805" h="1554621">
                <a:moveTo>
                  <a:pt x="0" y="0"/>
                </a:moveTo>
                <a:lnTo>
                  <a:pt x="2651805" y="0"/>
                </a:lnTo>
                <a:lnTo>
                  <a:pt x="2651805" y="1554621"/>
                </a:lnTo>
                <a:lnTo>
                  <a:pt x="0" y="1554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rot="1178047">
            <a:off x="13596388" y="4264920"/>
            <a:ext cx="1980981" cy="1161350"/>
          </a:xfrm>
          <a:custGeom>
            <a:avLst/>
            <a:gdLst/>
            <a:ahLst/>
            <a:cxnLst/>
            <a:rect l="l" t="t" r="r" b="b"/>
            <a:pathLst>
              <a:path w="1980981" h="1161350">
                <a:moveTo>
                  <a:pt x="0" y="0"/>
                </a:moveTo>
                <a:lnTo>
                  <a:pt x="1980981" y="0"/>
                </a:lnTo>
                <a:lnTo>
                  <a:pt x="1980981" y="1161350"/>
                </a:lnTo>
                <a:lnTo>
                  <a:pt x="0" y="11613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TextBox 17"/>
          <p:cNvSpPr txBox="1"/>
          <p:nvPr/>
        </p:nvSpPr>
        <p:spPr>
          <a:xfrm>
            <a:off x="6175085" y="1534048"/>
            <a:ext cx="11613306" cy="1603516"/>
          </a:xfrm>
          <a:prstGeom prst="rect">
            <a:avLst/>
          </a:prstGeom>
        </p:spPr>
        <p:txBody>
          <a:bodyPr lIns="0" tIns="0" rIns="0" bIns="0" rtlCol="0" anchor="t">
            <a:spAutoFit/>
          </a:bodyPr>
          <a:lstStyle/>
          <a:p>
            <a:pPr algn="l">
              <a:lnSpc>
                <a:spcPts val="4265"/>
              </a:lnSpc>
              <a:spcBef>
                <a:spcPct val="0"/>
              </a:spcBef>
            </a:pPr>
            <a:r>
              <a:rPr lang="en-US" sz="3046" spc="60" dirty="0">
                <a:solidFill>
                  <a:srgbClr val="154973"/>
                </a:solidFill>
                <a:latin typeface="Proxima Nova 3"/>
                <a:ea typeface="Proxima Nova 3"/>
                <a:cs typeface="Proxima Nova 3"/>
                <a:sym typeface="Proxima Nova 3"/>
              </a:rPr>
              <a:t>April 7:</a:t>
            </a:r>
            <a:r>
              <a:rPr lang="en-US" sz="3046" spc="60" dirty="0">
                <a:solidFill>
                  <a:srgbClr val="FFFFFF"/>
                </a:solidFill>
                <a:latin typeface="Proxima Nova 3"/>
                <a:ea typeface="Proxima Nova 3"/>
                <a:cs typeface="Proxima Nova 3"/>
                <a:sym typeface="Proxima Nova 3"/>
              </a:rPr>
              <a:t> employee participated in the kayaking excursion and signed a waiver and release acknowledging that people with “back problems. . . are not allowed to participate”. </a:t>
            </a:r>
          </a:p>
        </p:txBody>
      </p:sp>
      <p:sp>
        <p:nvSpPr>
          <p:cNvPr id="18" name="TextBox 18"/>
          <p:cNvSpPr txBox="1"/>
          <p:nvPr/>
        </p:nvSpPr>
        <p:spPr>
          <a:xfrm>
            <a:off x="6175085" y="411422"/>
            <a:ext cx="8693646" cy="811530"/>
          </a:xfrm>
          <a:prstGeom prst="rect">
            <a:avLst/>
          </a:prstGeom>
        </p:spPr>
        <p:txBody>
          <a:bodyPr lIns="0" tIns="0" rIns="0" bIns="0" rtlCol="0" anchor="t">
            <a:spAutoFit/>
          </a:bodyPr>
          <a:lstStyle/>
          <a:p>
            <a:pPr algn="ctr">
              <a:lnSpc>
                <a:spcPts val="6719"/>
              </a:lnSpc>
              <a:spcBef>
                <a:spcPct val="0"/>
              </a:spcBef>
            </a:pPr>
            <a:r>
              <a:rPr lang="en-US" sz="4800" spc="96">
                <a:solidFill>
                  <a:srgbClr val="F2A900"/>
                </a:solidFill>
                <a:latin typeface="Proxima Nova 2"/>
                <a:ea typeface="Proxima Nova 2"/>
                <a:cs typeface="Proxima Nova 2"/>
                <a:sym typeface="Proxima Nova 2"/>
              </a:rPr>
              <a:t>“I am physically fit to kayak...”</a:t>
            </a:r>
          </a:p>
        </p:txBody>
      </p:sp>
      <p:sp>
        <p:nvSpPr>
          <p:cNvPr id="19" name="Freeform 19"/>
          <p:cNvSpPr/>
          <p:nvPr/>
        </p:nvSpPr>
        <p:spPr>
          <a:xfrm flipH="1">
            <a:off x="8736575" y="6066778"/>
            <a:ext cx="4155071" cy="2892968"/>
          </a:xfrm>
          <a:custGeom>
            <a:avLst/>
            <a:gdLst/>
            <a:ahLst/>
            <a:cxnLst/>
            <a:rect l="l" t="t" r="r" b="b"/>
            <a:pathLst>
              <a:path w="4155071" h="2892968">
                <a:moveTo>
                  <a:pt x="4155071" y="0"/>
                </a:moveTo>
                <a:lnTo>
                  <a:pt x="0" y="0"/>
                </a:lnTo>
                <a:lnTo>
                  <a:pt x="0" y="2892968"/>
                </a:lnTo>
                <a:lnTo>
                  <a:pt x="4155071" y="2892968"/>
                </a:lnTo>
                <a:lnTo>
                  <a:pt x="4155071" y="0"/>
                </a:lnTo>
                <a:close/>
              </a:path>
            </a:pathLst>
          </a:custGeom>
          <a:blipFill>
            <a:blip r:embed="rId14"/>
            <a:stretch>
              <a:fillRect/>
            </a:stretch>
          </a:blipFill>
        </p:spPr>
        <p:txBody>
          <a:bodyPr/>
          <a:lstStyle/>
          <a:p>
            <a:endParaRPr lang="en-US"/>
          </a:p>
        </p:txBody>
      </p:sp>
      <p:sp>
        <p:nvSpPr>
          <p:cNvPr id="20" name="Freeform 20"/>
          <p:cNvSpPr/>
          <p:nvPr/>
        </p:nvSpPr>
        <p:spPr>
          <a:xfrm>
            <a:off x="9551426" y="6104236"/>
            <a:ext cx="2775054" cy="2835304"/>
          </a:xfrm>
          <a:custGeom>
            <a:avLst/>
            <a:gdLst/>
            <a:ahLst/>
            <a:cxnLst/>
            <a:rect l="l" t="t" r="r" b="b"/>
            <a:pathLst>
              <a:path w="2775054" h="2835304">
                <a:moveTo>
                  <a:pt x="0" y="0"/>
                </a:moveTo>
                <a:lnTo>
                  <a:pt x="2775053" y="0"/>
                </a:lnTo>
                <a:lnTo>
                  <a:pt x="2775053" y="2835304"/>
                </a:lnTo>
                <a:lnTo>
                  <a:pt x="0" y="28353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7A99AC"/>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grpSp>
        <p:nvGrpSpPr>
          <p:cNvPr id="6" name="Group 6"/>
          <p:cNvGrpSpPr/>
          <p:nvPr/>
        </p:nvGrpSpPr>
        <p:grpSpPr>
          <a:xfrm>
            <a:off x="0" y="268712"/>
            <a:ext cx="18288000" cy="1063106"/>
            <a:chOff x="0" y="0"/>
            <a:chExt cx="4816593" cy="279995"/>
          </a:xfrm>
        </p:grpSpPr>
        <p:sp>
          <p:nvSpPr>
            <p:cNvPr id="7" name="Freeform 7"/>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154973"/>
            </a:solidFill>
          </p:spPr>
          <p:txBody>
            <a:bodyPr/>
            <a:lstStyle/>
            <a:p>
              <a:endParaRPr lang="en-US"/>
            </a:p>
          </p:txBody>
        </p:sp>
        <p:sp>
          <p:nvSpPr>
            <p:cNvPr id="8" name="TextBox 8"/>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grpSp>
        <p:nvGrpSpPr>
          <p:cNvPr id="9" name="Group 9"/>
          <p:cNvGrpSpPr/>
          <p:nvPr/>
        </p:nvGrpSpPr>
        <p:grpSpPr>
          <a:xfrm>
            <a:off x="818787" y="832775"/>
            <a:ext cx="6927453" cy="7984970"/>
            <a:chOff x="0" y="0"/>
            <a:chExt cx="9236604" cy="10646627"/>
          </a:xfrm>
        </p:grpSpPr>
        <p:sp>
          <p:nvSpPr>
            <p:cNvPr id="10" name="Freeform 10"/>
            <p:cNvSpPr/>
            <p:nvPr/>
          </p:nvSpPr>
          <p:spPr>
            <a:xfrm>
              <a:off x="0" y="1671084"/>
              <a:ext cx="9236604" cy="8975543"/>
            </a:xfrm>
            <a:custGeom>
              <a:avLst/>
              <a:gdLst/>
              <a:ahLst/>
              <a:cxnLst/>
              <a:rect l="l" t="t" r="r" b="b"/>
              <a:pathLst>
                <a:path w="9236604" h="8975543">
                  <a:moveTo>
                    <a:pt x="0" y="0"/>
                  </a:moveTo>
                  <a:lnTo>
                    <a:pt x="9236604" y="0"/>
                  </a:lnTo>
                  <a:lnTo>
                    <a:pt x="9236604" y="8975543"/>
                  </a:lnTo>
                  <a:lnTo>
                    <a:pt x="0" y="8975543"/>
                  </a:lnTo>
                  <a:lnTo>
                    <a:pt x="0" y="0"/>
                  </a:lnTo>
                  <a:close/>
                </a:path>
              </a:pathLst>
            </a:custGeom>
            <a:blipFill>
              <a:blip r:embed="rId4"/>
              <a:stretch>
                <a:fillRect/>
              </a:stretch>
            </a:blipFill>
          </p:spPr>
          <p:txBody>
            <a:bodyPr/>
            <a:lstStyle/>
            <a:p>
              <a:endParaRPr lang="en-US"/>
            </a:p>
          </p:txBody>
        </p:sp>
        <p:sp>
          <p:nvSpPr>
            <p:cNvPr id="11" name="Freeform 11"/>
            <p:cNvSpPr/>
            <p:nvPr/>
          </p:nvSpPr>
          <p:spPr>
            <a:xfrm>
              <a:off x="0" y="0"/>
              <a:ext cx="9236604" cy="1734009"/>
            </a:xfrm>
            <a:custGeom>
              <a:avLst/>
              <a:gdLst/>
              <a:ahLst/>
              <a:cxnLst/>
              <a:rect l="l" t="t" r="r" b="b"/>
              <a:pathLst>
                <a:path w="9236604" h="1734009">
                  <a:moveTo>
                    <a:pt x="0" y="0"/>
                  </a:moveTo>
                  <a:lnTo>
                    <a:pt x="9236604" y="0"/>
                  </a:lnTo>
                  <a:lnTo>
                    <a:pt x="9236604" y="1734009"/>
                  </a:lnTo>
                  <a:lnTo>
                    <a:pt x="0" y="1734009"/>
                  </a:lnTo>
                  <a:lnTo>
                    <a:pt x="0" y="0"/>
                  </a:lnTo>
                  <a:close/>
                </a:path>
              </a:pathLst>
            </a:custGeom>
            <a:blipFill>
              <a:blip r:embed="rId5"/>
              <a:stretch>
                <a:fillRect/>
              </a:stretch>
            </a:blipFill>
          </p:spPr>
          <p:txBody>
            <a:bodyPr/>
            <a:lstStyle/>
            <a:p>
              <a:endParaRPr lang="en-US"/>
            </a:p>
          </p:txBody>
        </p:sp>
      </p:grpSp>
      <p:grpSp>
        <p:nvGrpSpPr>
          <p:cNvPr id="12" name="Group 12"/>
          <p:cNvGrpSpPr/>
          <p:nvPr/>
        </p:nvGrpSpPr>
        <p:grpSpPr>
          <a:xfrm>
            <a:off x="9316757" y="4360558"/>
            <a:ext cx="8471634" cy="1260156"/>
            <a:chOff x="0" y="0"/>
            <a:chExt cx="11295512" cy="1680207"/>
          </a:xfrm>
        </p:grpSpPr>
        <p:sp>
          <p:nvSpPr>
            <p:cNvPr id="13" name="Freeform 13"/>
            <p:cNvSpPr/>
            <p:nvPr/>
          </p:nvSpPr>
          <p:spPr>
            <a:xfrm>
              <a:off x="0" y="861283"/>
              <a:ext cx="11295512" cy="818925"/>
            </a:xfrm>
            <a:custGeom>
              <a:avLst/>
              <a:gdLst/>
              <a:ahLst/>
              <a:cxnLst/>
              <a:rect l="l" t="t" r="r" b="b"/>
              <a:pathLst>
                <a:path w="11295512" h="818925">
                  <a:moveTo>
                    <a:pt x="0" y="0"/>
                  </a:moveTo>
                  <a:lnTo>
                    <a:pt x="11295512" y="0"/>
                  </a:lnTo>
                  <a:lnTo>
                    <a:pt x="11295512" y="818924"/>
                  </a:lnTo>
                  <a:lnTo>
                    <a:pt x="0" y="818924"/>
                  </a:lnTo>
                  <a:lnTo>
                    <a:pt x="0" y="0"/>
                  </a:lnTo>
                  <a:close/>
                </a:path>
              </a:pathLst>
            </a:custGeom>
            <a:blipFill>
              <a:blip r:embed="rId6"/>
              <a:stretch>
                <a:fillRect/>
              </a:stretch>
            </a:blipFill>
          </p:spPr>
          <p:txBody>
            <a:bodyPr/>
            <a:lstStyle/>
            <a:p>
              <a:endParaRPr lang="en-US"/>
            </a:p>
          </p:txBody>
        </p:sp>
        <p:sp>
          <p:nvSpPr>
            <p:cNvPr id="14" name="Freeform 14"/>
            <p:cNvSpPr/>
            <p:nvPr/>
          </p:nvSpPr>
          <p:spPr>
            <a:xfrm>
              <a:off x="0" y="0"/>
              <a:ext cx="11295512" cy="861283"/>
            </a:xfrm>
            <a:custGeom>
              <a:avLst/>
              <a:gdLst/>
              <a:ahLst/>
              <a:cxnLst/>
              <a:rect l="l" t="t" r="r" b="b"/>
              <a:pathLst>
                <a:path w="11295512" h="861283">
                  <a:moveTo>
                    <a:pt x="0" y="0"/>
                  </a:moveTo>
                  <a:lnTo>
                    <a:pt x="11295512" y="0"/>
                  </a:lnTo>
                  <a:lnTo>
                    <a:pt x="11295512" y="861283"/>
                  </a:lnTo>
                  <a:lnTo>
                    <a:pt x="0" y="861283"/>
                  </a:lnTo>
                  <a:lnTo>
                    <a:pt x="0" y="0"/>
                  </a:lnTo>
                  <a:close/>
                </a:path>
              </a:pathLst>
            </a:custGeom>
            <a:blipFill>
              <a:blip r:embed="rId7"/>
              <a:stretch>
                <a:fillRect/>
              </a:stretch>
            </a:blipFill>
          </p:spPr>
          <p:txBody>
            <a:bodyPr/>
            <a:lstStyle/>
            <a:p>
              <a:endParaRPr lang="en-US"/>
            </a:p>
          </p:txBody>
        </p:sp>
      </p:grpSp>
      <p:grpSp>
        <p:nvGrpSpPr>
          <p:cNvPr id="15" name="Group 15"/>
          <p:cNvGrpSpPr/>
          <p:nvPr/>
        </p:nvGrpSpPr>
        <p:grpSpPr>
          <a:xfrm>
            <a:off x="8958202" y="1945710"/>
            <a:ext cx="8830188" cy="1633798"/>
            <a:chOff x="0" y="0"/>
            <a:chExt cx="11773585" cy="2178397"/>
          </a:xfrm>
        </p:grpSpPr>
        <p:sp>
          <p:nvSpPr>
            <p:cNvPr id="16" name="Freeform 16"/>
            <p:cNvSpPr/>
            <p:nvPr/>
          </p:nvSpPr>
          <p:spPr>
            <a:xfrm>
              <a:off x="0" y="795001"/>
              <a:ext cx="11773585" cy="1383396"/>
            </a:xfrm>
            <a:custGeom>
              <a:avLst/>
              <a:gdLst/>
              <a:ahLst/>
              <a:cxnLst/>
              <a:rect l="l" t="t" r="r" b="b"/>
              <a:pathLst>
                <a:path w="11773585" h="1383396">
                  <a:moveTo>
                    <a:pt x="0" y="0"/>
                  </a:moveTo>
                  <a:lnTo>
                    <a:pt x="11773585" y="0"/>
                  </a:lnTo>
                  <a:lnTo>
                    <a:pt x="11773585" y="1383396"/>
                  </a:lnTo>
                  <a:lnTo>
                    <a:pt x="0" y="1383396"/>
                  </a:lnTo>
                  <a:lnTo>
                    <a:pt x="0" y="0"/>
                  </a:lnTo>
                  <a:close/>
                </a:path>
              </a:pathLst>
            </a:custGeom>
            <a:blipFill>
              <a:blip r:embed="rId8"/>
              <a:stretch>
                <a:fillRect/>
              </a:stretch>
            </a:blipFill>
          </p:spPr>
          <p:txBody>
            <a:bodyPr/>
            <a:lstStyle/>
            <a:p>
              <a:endParaRPr lang="en-US"/>
            </a:p>
          </p:txBody>
        </p:sp>
        <p:sp>
          <p:nvSpPr>
            <p:cNvPr id="17" name="Freeform 17"/>
            <p:cNvSpPr/>
            <p:nvPr/>
          </p:nvSpPr>
          <p:spPr>
            <a:xfrm>
              <a:off x="0" y="0"/>
              <a:ext cx="11773585" cy="795001"/>
            </a:xfrm>
            <a:custGeom>
              <a:avLst/>
              <a:gdLst/>
              <a:ahLst/>
              <a:cxnLst/>
              <a:rect l="l" t="t" r="r" b="b"/>
              <a:pathLst>
                <a:path w="11773585" h="795001">
                  <a:moveTo>
                    <a:pt x="0" y="0"/>
                  </a:moveTo>
                  <a:lnTo>
                    <a:pt x="11773585" y="0"/>
                  </a:lnTo>
                  <a:lnTo>
                    <a:pt x="11773585" y="795001"/>
                  </a:lnTo>
                  <a:lnTo>
                    <a:pt x="0" y="795001"/>
                  </a:lnTo>
                  <a:lnTo>
                    <a:pt x="0" y="0"/>
                  </a:lnTo>
                  <a:close/>
                </a:path>
              </a:pathLst>
            </a:custGeom>
            <a:blipFill>
              <a:blip r:embed="rId9"/>
              <a:stretch>
                <a:fillRect/>
              </a:stretch>
            </a:blipFill>
          </p:spPr>
          <p:txBody>
            <a:bodyPr/>
            <a:lstStyle/>
            <a:p>
              <a:endParaRPr lang="en-US"/>
            </a:p>
          </p:txBody>
        </p:sp>
      </p:grpSp>
      <p:grpSp>
        <p:nvGrpSpPr>
          <p:cNvPr id="18" name="Group 18"/>
          <p:cNvGrpSpPr/>
          <p:nvPr/>
        </p:nvGrpSpPr>
        <p:grpSpPr>
          <a:xfrm>
            <a:off x="8885126" y="6401764"/>
            <a:ext cx="8903265" cy="1901886"/>
            <a:chOff x="0" y="0"/>
            <a:chExt cx="11871020" cy="2535849"/>
          </a:xfrm>
        </p:grpSpPr>
        <p:sp>
          <p:nvSpPr>
            <p:cNvPr id="19" name="Freeform 19"/>
            <p:cNvSpPr/>
            <p:nvPr/>
          </p:nvSpPr>
          <p:spPr>
            <a:xfrm>
              <a:off x="0" y="994364"/>
              <a:ext cx="11871020" cy="1541485"/>
            </a:xfrm>
            <a:custGeom>
              <a:avLst/>
              <a:gdLst/>
              <a:ahLst/>
              <a:cxnLst/>
              <a:rect l="l" t="t" r="r" b="b"/>
              <a:pathLst>
                <a:path w="11871020" h="1541485">
                  <a:moveTo>
                    <a:pt x="0" y="0"/>
                  </a:moveTo>
                  <a:lnTo>
                    <a:pt x="11871020" y="0"/>
                  </a:lnTo>
                  <a:lnTo>
                    <a:pt x="11871020" y="1541485"/>
                  </a:lnTo>
                  <a:lnTo>
                    <a:pt x="0" y="1541485"/>
                  </a:lnTo>
                  <a:lnTo>
                    <a:pt x="0" y="0"/>
                  </a:lnTo>
                  <a:close/>
                </a:path>
              </a:pathLst>
            </a:custGeom>
            <a:blipFill>
              <a:blip r:embed="rId10"/>
              <a:stretch>
                <a:fillRect/>
              </a:stretch>
            </a:blipFill>
          </p:spPr>
          <p:txBody>
            <a:bodyPr/>
            <a:lstStyle/>
            <a:p>
              <a:endParaRPr lang="en-US"/>
            </a:p>
          </p:txBody>
        </p:sp>
        <p:sp>
          <p:nvSpPr>
            <p:cNvPr id="20" name="Freeform 20"/>
            <p:cNvSpPr/>
            <p:nvPr/>
          </p:nvSpPr>
          <p:spPr>
            <a:xfrm>
              <a:off x="0" y="0"/>
              <a:ext cx="11871020" cy="994364"/>
            </a:xfrm>
            <a:custGeom>
              <a:avLst/>
              <a:gdLst/>
              <a:ahLst/>
              <a:cxnLst/>
              <a:rect l="l" t="t" r="r" b="b"/>
              <a:pathLst>
                <a:path w="11871020" h="994364">
                  <a:moveTo>
                    <a:pt x="0" y="0"/>
                  </a:moveTo>
                  <a:lnTo>
                    <a:pt x="11871020" y="0"/>
                  </a:lnTo>
                  <a:lnTo>
                    <a:pt x="11871020" y="994364"/>
                  </a:lnTo>
                  <a:lnTo>
                    <a:pt x="0" y="994364"/>
                  </a:lnTo>
                  <a:lnTo>
                    <a:pt x="0" y="0"/>
                  </a:lnTo>
                  <a:close/>
                </a:path>
              </a:pathLst>
            </a:custGeom>
            <a:blipFill>
              <a:blip r:embed="rId11"/>
              <a:stretch>
                <a:fillRect l="-766" r="-766"/>
              </a:stretch>
            </a:blipFill>
          </p:spPr>
          <p:txBody>
            <a:bodyPr/>
            <a:lstStyle/>
            <a:p>
              <a:endParaRPr lang="en-US"/>
            </a:p>
          </p:txBody>
        </p:sp>
      </p:grpSp>
      <p:sp>
        <p:nvSpPr>
          <p:cNvPr id="21" name="TextBox 21"/>
          <p:cNvSpPr txBox="1"/>
          <p:nvPr/>
        </p:nvSpPr>
        <p:spPr>
          <a:xfrm>
            <a:off x="11049205" y="353130"/>
            <a:ext cx="3871615" cy="811530"/>
          </a:xfrm>
          <a:prstGeom prst="rect">
            <a:avLst/>
          </a:prstGeom>
        </p:spPr>
        <p:txBody>
          <a:bodyPr lIns="0" tIns="0" rIns="0" bIns="0" rtlCol="0" anchor="t">
            <a:spAutoFit/>
          </a:bodyPr>
          <a:lstStyle/>
          <a:p>
            <a:pPr algn="ctr">
              <a:lnSpc>
                <a:spcPts val="6719"/>
              </a:lnSpc>
              <a:spcBef>
                <a:spcPct val="0"/>
              </a:spcBef>
            </a:pPr>
            <a:r>
              <a:rPr lang="en-US" sz="4800" spc="96">
                <a:solidFill>
                  <a:srgbClr val="F2A900"/>
                </a:solidFill>
                <a:latin typeface="Proxima Nova 2"/>
                <a:ea typeface="Proxima Nova 2"/>
                <a:cs typeface="Proxima Nova 2"/>
                <a:sym typeface="Proxima Nova 2"/>
              </a:rPr>
              <a:t>The Outcome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54973"/>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1063106"/>
            <a:chOff x="0" y="0"/>
            <a:chExt cx="4816593" cy="279995"/>
          </a:xfrm>
        </p:grpSpPr>
        <p:sp>
          <p:nvSpPr>
            <p:cNvPr id="3" name="Freeform 3"/>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F2A900"/>
            </a:solidFill>
          </p:spPr>
          <p:txBody>
            <a:bodyPr/>
            <a:lstStyle/>
            <a:p>
              <a:endParaRPr lang="en-US"/>
            </a:p>
          </p:txBody>
        </p:sp>
        <p:sp>
          <p:nvSpPr>
            <p:cNvPr id="4" name="TextBox 4"/>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3"/>
            <a:stretch>
              <a:fillRect t="-5394" b="-5394"/>
            </a:stretch>
          </a:blipFill>
        </p:spPr>
        <p:txBody>
          <a:bodyPr/>
          <a:lstStyle/>
          <a:p>
            <a:endParaRPr lang="en-US"/>
          </a:p>
        </p:txBody>
      </p:sp>
      <p:grpSp>
        <p:nvGrpSpPr>
          <p:cNvPr id="6" name="Group 6"/>
          <p:cNvGrpSpPr/>
          <p:nvPr/>
        </p:nvGrpSpPr>
        <p:grpSpPr>
          <a:xfrm>
            <a:off x="-206820" y="0"/>
            <a:ext cx="18701640" cy="1150612"/>
            <a:chOff x="0" y="0"/>
            <a:chExt cx="24935520" cy="1534149"/>
          </a:xfrm>
        </p:grpSpPr>
        <p:grpSp>
          <p:nvGrpSpPr>
            <p:cNvPr id="7" name="Group 7"/>
            <p:cNvGrpSpPr/>
            <p:nvPr/>
          </p:nvGrpSpPr>
          <p:grpSpPr>
            <a:xfrm>
              <a:off x="0" y="0"/>
              <a:ext cx="24935520" cy="1534149"/>
              <a:chOff x="0" y="0"/>
              <a:chExt cx="10935072" cy="672776"/>
            </a:xfrm>
          </p:grpSpPr>
          <p:sp>
            <p:nvSpPr>
              <p:cNvPr id="8" name="Freeform 8"/>
              <p:cNvSpPr/>
              <p:nvPr/>
            </p:nvSpPr>
            <p:spPr>
              <a:xfrm>
                <a:off x="0" y="0"/>
                <a:ext cx="10935072" cy="672777"/>
              </a:xfrm>
              <a:custGeom>
                <a:avLst/>
                <a:gdLst/>
                <a:ahLst/>
                <a:cxnLst/>
                <a:rect l="l" t="t" r="r" b="b"/>
                <a:pathLst>
                  <a:path w="10935072" h="672777">
                    <a:moveTo>
                      <a:pt x="10810611" y="672776"/>
                    </a:moveTo>
                    <a:lnTo>
                      <a:pt x="124460" y="672776"/>
                    </a:lnTo>
                    <a:cubicBezTo>
                      <a:pt x="55880" y="672776"/>
                      <a:pt x="0" y="616896"/>
                      <a:pt x="0" y="548316"/>
                    </a:cubicBezTo>
                    <a:lnTo>
                      <a:pt x="0" y="124460"/>
                    </a:lnTo>
                    <a:cubicBezTo>
                      <a:pt x="0" y="55880"/>
                      <a:pt x="55880" y="0"/>
                      <a:pt x="124460" y="0"/>
                    </a:cubicBezTo>
                    <a:lnTo>
                      <a:pt x="10810611" y="0"/>
                    </a:lnTo>
                    <a:cubicBezTo>
                      <a:pt x="10879192" y="0"/>
                      <a:pt x="10935072" y="55880"/>
                      <a:pt x="10935072" y="124460"/>
                    </a:cubicBezTo>
                    <a:lnTo>
                      <a:pt x="10935072" y="548317"/>
                    </a:lnTo>
                    <a:cubicBezTo>
                      <a:pt x="10935072" y="616896"/>
                      <a:pt x="10879192" y="672777"/>
                      <a:pt x="10810611" y="672777"/>
                    </a:cubicBezTo>
                    <a:close/>
                  </a:path>
                </a:pathLst>
              </a:custGeom>
              <a:solidFill>
                <a:srgbClr val="F2A900"/>
              </a:solidFill>
            </p:spPr>
            <p:txBody>
              <a:bodyPr/>
              <a:lstStyle/>
              <a:p>
                <a:endParaRPr lang="en-US"/>
              </a:p>
            </p:txBody>
          </p:sp>
        </p:grpSp>
        <p:sp>
          <p:nvSpPr>
            <p:cNvPr id="9" name="TextBox 9"/>
            <p:cNvSpPr txBox="1"/>
            <p:nvPr/>
          </p:nvSpPr>
          <p:spPr>
            <a:xfrm>
              <a:off x="2194591" y="240025"/>
              <a:ext cx="20546337" cy="971550"/>
            </a:xfrm>
            <a:prstGeom prst="rect">
              <a:avLst/>
            </a:prstGeom>
          </p:spPr>
          <p:txBody>
            <a:bodyPr lIns="0" tIns="0" rIns="0" bIns="0" rtlCol="0" anchor="t">
              <a:spAutoFit/>
            </a:bodyPr>
            <a:lstStyle/>
            <a:p>
              <a:pPr marL="0" lvl="0" indent="0" algn="l">
                <a:lnSpc>
                  <a:spcPts val="5850"/>
                </a:lnSpc>
              </a:pPr>
              <a:r>
                <a:rPr lang="en-US" sz="4500" b="1">
                  <a:solidFill>
                    <a:srgbClr val="FFFFFF"/>
                  </a:solidFill>
                  <a:latin typeface="Proxima Nova 1"/>
                  <a:ea typeface="Proxima Nova 1"/>
                  <a:cs typeface="Proxima Nova 1"/>
                  <a:sym typeface="Proxima Nova 1"/>
                </a:rPr>
                <a:t>Success is Dependent Upon Us</a:t>
              </a:r>
            </a:p>
          </p:txBody>
        </p:sp>
      </p:grpSp>
      <p:sp>
        <p:nvSpPr>
          <p:cNvPr id="10" name="Freeform 10"/>
          <p:cNvSpPr/>
          <p:nvPr/>
        </p:nvSpPr>
        <p:spPr>
          <a:xfrm>
            <a:off x="560323" y="1150612"/>
            <a:ext cx="8583677" cy="8229600"/>
          </a:xfrm>
          <a:custGeom>
            <a:avLst/>
            <a:gdLst/>
            <a:ahLst/>
            <a:cxnLst/>
            <a:rect l="l" t="t" r="r" b="b"/>
            <a:pathLst>
              <a:path w="8583677" h="8229600">
                <a:moveTo>
                  <a:pt x="0" y="0"/>
                </a:moveTo>
                <a:lnTo>
                  <a:pt x="8583677" y="0"/>
                </a:lnTo>
                <a:lnTo>
                  <a:pt x="8583677" y="8229600"/>
                </a:lnTo>
                <a:lnTo>
                  <a:pt x="0" y="8229600"/>
                </a:lnTo>
                <a:lnTo>
                  <a:pt x="0" y="0"/>
                </a:lnTo>
                <a:close/>
              </a:path>
            </a:pathLst>
          </a:custGeom>
          <a:blipFill>
            <a:blip r:embed="rId4"/>
            <a:stretch>
              <a:fillRect/>
            </a:stretch>
          </a:blipFill>
        </p:spPr>
        <p:txBody>
          <a:bodyPr/>
          <a:lstStyle/>
          <a:p>
            <a:endParaRPr lang="en-US"/>
          </a:p>
        </p:txBody>
      </p:sp>
      <p:grpSp>
        <p:nvGrpSpPr>
          <p:cNvPr id="11" name="Group 11"/>
          <p:cNvGrpSpPr/>
          <p:nvPr/>
        </p:nvGrpSpPr>
        <p:grpSpPr>
          <a:xfrm>
            <a:off x="9144000" y="2574900"/>
            <a:ext cx="8890625" cy="3918737"/>
            <a:chOff x="0" y="0"/>
            <a:chExt cx="11854166" cy="5224982"/>
          </a:xfrm>
        </p:grpSpPr>
        <p:sp>
          <p:nvSpPr>
            <p:cNvPr id="12" name="Freeform 12"/>
            <p:cNvSpPr/>
            <p:nvPr/>
          </p:nvSpPr>
          <p:spPr>
            <a:xfrm>
              <a:off x="0" y="0"/>
              <a:ext cx="11854166" cy="5224982"/>
            </a:xfrm>
            <a:custGeom>
              <a:avLst/>
              <a:gdLst/>
              <a:ahLst/>
              <a:cxnLst/>
              <a:rect l="l" t="t" r="r" b="b"/>
              <a:pathLst>
                <a:path w="11854166" h="5224982">
                  <a:moveTo>
                    <a:pt x="0" y="0"/>
                  </a:moveTo>
                  <a:lnTo>
                    <a:pt x="11854166" y="0"/>
                  </a:lnTo>
                  <a:lnTo>
                    <a:pt x="11854166" y="5224982"/>
                  </a:lnTo>
                  <a:lnTo>
                    <a:pt x="0" y="5224982"/>
                  </a:lnTo>
                  <a:lnTo>
                    <a:pt x="0" y="0"/>
                  </a:lnTo>
                  <a:close/>
                </a:path>
              </a:pathLst>
            </a:custGeom>
            <a:blipFill>
              <a:blip r:embed="rId5">
                <a:extLst>
                  <a:ext uri="{96DAC541-7B7A-43D3-8B79-37D633B846F1}">
                    <asvg:svgBlip xmlns:asvg="http://schemas.microsoft.com/office/drawing/2016/SVG/main" r:embed="rId6"/>
                  </a:ext>
                </a:extLst>
              </a:blip>
              <a:stretch>
                <a:fillRect t="-120340"/>
              </a:stretch>
            </a:blipFill>
          </p:spPr>
          <p:txBody>
            <a:bodyPr/>
            <a:lstStyle/>
            <a:p>
              <a:endParaRPr lang="en-US"/>
            </a:p>
          </p:txBody>
        </p:sp>
        <p:sp>
          <p:nvSpPr>
            <p:cNvPr id="13" name="Freeform 13"/>
            <p:cNvSpPr/>
            <p:nvPr/>
          </p:nvSpPr>
          <p:spPr>
            <a:xfrm>
              <a:off x="352680" y="769033"/>
              <a:ext cx="1087802" cy="1232637"/>
            </a:xfrm>
            <a:custGeom>
              <a:avLst/>
              <a:gdLst/>
              <a:ahLst/>
              <a:cxnLst/>
              <a:rect l="l" t="t" r="r" b="b"/>
              <a:pathLst>
                <a:path w="1087802" h="1232637">
                  <a:moveTo>
                    <a:pt x="0" y="0"/>
                  </a:moveTo>
                  <a:lnTo>
                    <a:pt x="1087802" y="0"/>
                  </a:lnTo>
                  <a:lnTo>
                    <a:pt x="1087802" y="1232636"/>
                  </a:lnTo>
                  <a:lnTo>
                    <a:pt x="0" y="12326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a:off x="352680" y="3322176"/>
              <a:ext cx="1242337" cy="1223702"/>
            </a:xfrm>
            <a:custGeom>
              <a:avLst/>
              <a:gdLst/>
              <a:ahLst/>
              <a:cxnLst/>
              <a:rect l="l" t="t" r="r" b="b"/>
              <a:pathLst>
                <a:path w="1242337" h="1223702">
                  <a:moveTo>
                    <a:pt x="0" y="0"/>
                  </a:moveTo>
                  <a:lnTo>
                    <a:pt x="1242337" y="0"/>
                  </a:lnTo>
                  <a:lnTo>
                    <a:pt x="1242337" y="1223703"/>
                  </a:lnTo>
                  <a:lnTo>
                    <a:pt x="0" y="12237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5"/>
            <p:cNvSpPr txBox="1"/>
            <p:nvPr/>
          </p:nvSpPr>
          <p:spPr>
            <a:xfrm>
              <a:off x="1856718" y="847063"/>
              <a:ext cx="9193508" cy="1067051"/>
            </a:xfrm>
            <a:prstGeom prst="rect">
              <a:avLst/>
            </a:prstGeom>
          </p:spPr>
          <p:txBody>
            <a:bodyPr lIns="0" tIns="0" rIns="0" bIns="0" rtlCol="0" anchor="t">
              <a:spAutoFit/>
            </a:bodyPr>
            <a:lstStyle/>
            <a:p>
              <a:pPr algn="l">
                <a:lnSpc>
                  <a:spcPts val="3122"/>
                </a:lnSpc>
              </a:pPr>
              <a:r>
                <a:rPr lang="en-US" sz="2602">
                  <a:solidFill>
                    <a:srgbClr val="272424"/>
                  </a:solidFill>
                  <a:latin typeface="Proxima Nova 3"/>
                  <a:ea typeface="Proxima Nova 3"/>
                  <a:cs typeface="Proxima Nova 3"/>
                  <a:sym typeface="Proxima Nova 3"/>
                </a:rPr>
                <a:t>The establishment of a system of internal controls is not enough to safeguard an agency.</a:t>
              </a:r>
            </a:p>
          </p:txBody>
        </p:sp>
        <p:sp>
          <p:nvSpPr>
            <p:cNvPr id="16" name="TextBox 16"/>
            <p:cNvSpPr txBox="1"/>
            <p:nvPr/>
          </p:nvSpPr>
          <p:spPr>
            <a:xfrm>
              <a:off x="1856718" y="3131358"/>
              <a:ext cx="9193508" cy="1595814"/>
            </a:xfrm>
            <a:prstGeom prst="rect">
              <a:avLst/>
            </a:prstGeom>
          </p:spPr>
          <p:txBody>
            <a:bodyPr lIns="0" tIns="0" rIns="0" bIns="0" rtlCol="0" anchor="t">
              <a:spAutoFit/>
            </a:bodyPr>
            <a:lstStyle/>
            <a:p>
              <a:pPr algn="l">
                <a:lnSpc>
                  <a:spcPts val="3122"/>
                </a:lnSpc>
              </a:pPr>
              <a:r>
                <a:rPr lang="en-US" sz="2602">
                  <a:solidFill>
                    <a:srgbClr val="272424"/>
                  </a:solidFill>
                  <a:latin typeface="Proxima Nova 3"/>
                  <a:ea typeface="Proxima Nova 3"/>
                  <a:cs typeface="Proxima Nova 3"/>
                  <a:sym typeface="Proxima Nova 3"/>
                </a:rPr>
                <a:t>Internal controls must be communicated, executed, abided by, reviewed and revised on a continual basis to have an impact.</a:t>
              </a:r>
            </a:p>
          </p:txBody>
        </p:sp>
      </p:grpSp>
      <p:sp>
        <p:nvSpPr>
          <p:cNvPr id="17" name="TextBox 17"/>
          <p:cNvSpPr txBox="1"/>
          <p:nvPr/>
        </p:nvSpPr>
        <p:spPr>
          <a:xfrm>
            <a:off x="10543548" y="7550912"/>
            <a:ext cx="6503075" cy="580390"/>
          </a:xfrm>
          <a:prstGeom prst="rect">
            <a:avLst/>
          </a:prstGeom>
        </p:spPr>
        <p:txBody>
          <a:bodyPr lIns="0" tIns="0" rIns="0" bIns="0" rtlCol="0" anchor="t">
            <a:spAutoFit/>
          </a:bodyPr>
          <a:lstStyle/>
          <a:p>
            <a:pPr algn="ctr">
              <a:lnSpc>
                <a:spcPts val="4759"/>
              </a:lnSpc>
              <a:spcBef>
                <a:spcPct val="0"/>
              </a:spcBef>
            </a:pPr>
            <a:r>
              <a:rPr lang="en-US" sz="3399" spc="67">
                <a:solidFill>
                  <a:srgbClr val="F2A900"/>
                </a:solidFill>
                <a:latin typeface="Poppins Bold"/>
                <a:ea typeface="Poppins Bold"/>
                <a:cs typeface="Poppins Bold"/>
                <a:sym typeface="Poppins Bold"/>
              </a:rPr>
              <a:t>We All Have A Role To Play!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54973"/>
        </a:solidFill>
        <a:effectLst/>
      </p:bgPr>
    </p:bg>
    <p:spTree>
      <p:nvGrpSpPr>
        <p:cNvPr id="1" name=""/>
        <p:cNvGrpSpPr/>
        <p:nvPr/>
      </p:nvGrpSpPr>
      <p:grpSpPr>
        <a:xfrm>
          <a:off x="0" y="0"/>
          <a:ext cx="0" cy="0"/>
          <a:chOff x="0" y="0"/>
          <a:chExt cx="0" cy="0"/>
        </a:xfrm>
      </p:grpSpPr>
      <p:grpSp>
        <p:nvGrpSpPr>
          <p:cNvPr id="2" name="Group 2"/>
          <p:cNvGrpSpPr/>
          <p:nvPr/>
        </p:nvGrpSpPr>
        <p:grpSpPr>
          <a:xfrm>
            <a:off x="13078044" y="2182380"/>
            <a:ext cx="4686535" cy="47625"/>
            <a:chOff x="0" y="0"/>
            <a:chExt cx="6248713" cy="63500"/>
          </a:xfrm>
        </p:grpSpPr>
        <p:sp>
          <p:nvSpPr>
            <p:cNvPr id="3" name="Freeform 3"/>
            <p:cNvSpPr/>
            <p:nvPr/>
          </p:nvSpPr>
          <p:spPr>
            <a:xfrm>
              <a:off x="0" y="0"/>
              <a:ext cx="6269863" cy="84709"/>
            </a:xfrm>
            <a:custGeom>
              <a:avLst/>
              <a:gdLst/>
              <a:ahLst/>
              <a:cxnLst/>
              <a:rect l="l" t="t" r="r" b="b"/>
              <a:pathLst>
                <a:path w="6269863" h="84709">
                  <a:moveTo>
                    <a:pt x="42291" y="0"/>
                  </a:moveTo>
                  <a:lnTo>
                    <a:pt x="6227572" y="0"/>
                  </a:lnTo>
                  <a:cubicBezTo>
                    <a:pt x="6250940" y="0"/>
                    <a:pt x="6269863" y="18923"/>
                    <a:pt x="6269863" y="42291"/>
                  </a:cubicBezTo>
                  <a:cubicBezTo>
                    <a:pt x="6269863" y="65659"/>
                    <a:pt x="6250940" y="84582"/>
                    <a:pt x="6227572" y="84582"/>
                  </a:cubicBezTo>
                  <a:lnTo>
                    <a:pt x="42291" y="84582"/>
                  </a:lnTo>
                  <a:cubicBezTo>
                    <a:pt x="18923" y="84709"/>
                    <a:pt x="0" y="65659"/>
                    <a:pt x="0" y="42291"/>
                  </a:cubicBezTo>
                  <a:cubicBezTo>
                    <a:pt x="0" y="18923"/>
                    <a:pt x="18923" y="0"/>
                    <a:pt x="42291" y="0"/>
                  </a:cubicBezTo>
                  <a:close/>
                </a:path>
              </a:pathLst>
            </a:custGeom>
            <a:solidFill>
              <a:srgbClr val="FFFFFF"/>
            </a:solidFill>
          </p:spPr>
          <p:txBody>
            <a:bodyPr/>
            <a:lstStyle/>
            <a:p>
              <a:endParaRPr lang="en-US"/>
            </a:p>
          </p:txBody>
        </p:sp>
      </p:grpSp>
      <p:grpSp>
        <p:nvGrpSpPr>
          <p:cNvPr id="4" name="Group 4"/>
          <p:cNvGrpSpPr/>
          <p:nvPr/>
        </p:nvGrpSpPr>
        <p:grpSpPr>
          <a:xfrm>
            <a:off x="13101856" y="4800654"/>
            <a:ext cx="4686535" cy="47625"/>
            <a:chOff x="0" y="0"/>
            <a:chExt cx="6248713" cy="63500"/>
          </a:xfrm>
        </p:grpSpPr>
        <p:sp>
          <p:nvSpPr>
            <p:cNvPr id="5" name="Freeform 5"/>
            <p:cNvSpPr/>
            <p:nvPr/>
          </p:nvSpPr>
          <p:spPr>
            <a:xfrm>
              <a:off x="0" y="0"/>
              <a:ext cx="6269863" cy="84709"/>
            </a:xfrm>
            <a:custGeom>
              <a:avLst/>
              <a:gdLst/>
              <a:ahLst/>
              <a:cxnLst/>
              <a:rect l="l" t="t" r="r" b="b"/>
              <a:pathLst>
                <a:path w="6269863" h="84709">
                  <a:moveTo>
                    <a:pt x="42291" y="0"/>
                  </a:moveTo>
                  <a:lnTo>
                    <a:pt x="6227572" y="0"/>
                  </a:lnTo>
                  <a:cubicBezTo>
                    <a:pt x="6250940" y="0"/>
                    <a:pt x="6269863" y="18923"/>
                    <a:pt x="6269863" y="42291"/>
                  </a:cubicBezTo>
                  <a:cubicBezTo>
                    <a:pt x="6269863" y="65659"/>
                    <a:pt x="6250940" y="84582"/>
                    <a:pt x="6227572" y="84582"/>
                  </a:cubicBezTo>
                  <a:lnTo>
                    <a:pt x="42291" y="84582"/>
                  </a:lnTo>
                  <a:cubicBezTo>
                    <a:pt x="18923" y="84709"/>
                    <a:pt x="0" y="65659"/>
                    <a:pt x="0" y="42291"/>
                  </a:cubicBezTo>
                  <a:cubicBezTo>
                    <a:pt x="0" y="18923"/>
                    <a:pt x="18923" y="0"/>
                    <a:pt x="42291" y="0"/>
                  </a:cubicBezTo>
                  <a:close/>
                </a:path>
              </a:pathLst>
            </a:custGeom>
            <a:solidFill>
              <a:srgbClr val="FFFFFF"/>
            </a:solidFill>
          </p:spPr>
          <p:txBody>
            <a:bodyPr/>
            <a:lstStyle/>
            <a:p>
              <a:endParaRPr lang="en-US"/>
            </a:p>
          </p:txBody>
        </p:sp>
      </p:grpSp>
      <p:grpSp>
        <p:nvGrpSpPr>
          <p:cNvPr id="6" name="Group 6"/>
          <p:cNvGrpSpPr/>
          <p:nvPr/>
        </p:nvGrpSpPr>
        <p:grpSpPr>
          <a:xfrm>
            <a:off x="13101856" y="7171406"/>
            <a:ext cx="4686535" cy="47625"/>
            <a:chOff x="0" y="0"/>
            <a:chExt cx="6248713" cy="63500"/>
          </a:xfrm>
        </p:grpSpPr>
        <p:sp>
          <p:nvSpPr>
            <p:cNvPr id="7" name="Freeform 7"/>
            <p:cNvSpPr/>
            <p:nvPr/>
          </p:nvSpPr>
          <p:spPr>
            <a:xfrm>
              <a:off x="0" y="0"/>
              <a:ext cx="6269863" cy="84709"/>
            </a:xfrm>
            <a:custGeom>
              <a:avLst/>
              <a:gdLst/>
              <a:ahLst/>
              <a:cxnLst/>
              <a:rect l="l" t="t" r="r" b="b"/>
              <a:pathLst>
                <a:path w="6269863" h="84709">
                  <a:moveTo>
                    <a:pt x="42291" y="0"/>
                  </a:moveTo>
                  <a:lnTo>
                    <a:pt x="6227572" y="0"/>
                  </a:lnTo>
                  <a:cubicBezTo>
                    <a:pt x="6250940" y="0"/>
                    <a:pt x="6269863" y="18923"/>
                    <a:pt x="6269863" y="42291"/>
                  </a:cubicBezTo>
                  <a:cubicBezTo>
                    <a:pt x="6269863" y="65659"/>
                    <a:pt x="6250940" y="84582"/>
                    <a:pt x="6227572" y="84582"/>
                  </a:cubicBezTo>
                  <a:lnTo>
                    <a:pt x="42291" y="84582"/>
                  </a:lnTo>
                  <a:cubicBezTo>
                    <a:pt x="18923" y="84709"/>
                    <a:pt x="0" y="65659"/>
                    <a:pt x="0" y="42291"/>
                  </a:cubicBezTo>
                  <a:cubicBezTo>
                    <a:pt x="0" y="18923"/>
                    <a:pt x="18923" y="0"/>
                    <a:pt x="42291" y="0"/>
                  </a:cubicBezTo>
                  <a:close/>
                </a:path>
              </a:pathLst>
            </a:custGeom>
            <a:solidFill>
              <a:srgbClr val="FFFFFF"/>
            </a:solidFill>
          </p:spPr>
          <p:txBody>
            <a:bodyPr/>
            <a:lstStyle/>
            <a:p>
              <a:endParaRPr lang="en-US"/>
            </a:p>
          </p:txBody>
        </p:sp>
      </p:grpSp>
      <p:sp>
        <p:nvSpPr>
          <p:cNvPr id="8" name="Freeform 8"/>
          <p:cNvSpPr/>
          <p:nvPr/>
        </p:nvSpPr>
        <p:spPr>
          <a:xfrm>
            <a:off x="0" y="9043068"/>
            <a:ext cx="18287996" cy="3266926"/>
          </a:xfrm>
          <a:custGeom>
            <a:avLst/>
            <a:gdLst/>
            <a:ahLst/>
            <a:cxnLst/>
            <a:rect l="l" t="t" r="r" b="b"/>
            <a:pathLst>
              <a:path w="18287996" h="3266926">
                <a:moveTo>
                  <a:pt x="0" y="0"/>
                </a:moveTo>
                <a:lnTo>
                  <a:pt x="18287996" y="0"/>
                </a:lnTo>
                <a:lnTo>
                  <a:pt x="18287996" y="3266926"/>
                </a:lnTo>
                <a:lnTo>
                  <a:pt x="0" y="32669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5"/>
            <a:stretch>
              <a:fillRect t="-5394" b="-5394"/>
            </a:stretch>
          </a:blipFill>
        </p:spPr>
        <p:txBody>
          <a:bodyPr/>
          <a:lstStyle/>
          <a:p>
            <a:endParaRPr lang="en-US"/>
          </a:p>
        </p:txBody>
      </p:sp>
      <p:sp>
        <p:nvSpPr>
          <p:cNvPr id="10" name="AutoShape 10"/>
          <p:cNvSpPr/>
          <p:nvPr/>
        </p:nvSpPr>
        <p:spPr>
          <a:xfrm>
            <a:off x="5897878" y="3003720"/>
            <a:ext cx="6492240" cy="0"/>
          </a:xfrm>
          <a:prstGeom prst="line">
            <a:avLst/>
          </a:prstGeom>
          <a:ln w="38100" cap="flat">
            <a:solidFill>
              <a:srgbClr val="FFFFFF"/>
            </a:solidFill>
            <a:prstDash val="solid"/>
            <a:headEnd type="none" w="sm" len="sm"/>
            <a:tailEnd type="none" w="sm" len="sm"/>
          </a:ln>
        </p:spPr>
        <p:txBody>
          <a:bodyPr/>
          <a:lstStyle/>
          <a:p>
            <a:endParaRPr lang="en-US"/>
          </a:p>
        </p:txBody>
      </p:sp>
      <p:sp>
        <p:nvSpPr>
          <p:cNvPr id="11" name="TextBox 11"/>
          <p:cNvSpPr txBox="1"/>
          <p:nvPr/>
        </p:nvSpPr>
        <p:spPr>
          <a:xfrm>
            <a:off x="13125669" y="1035263"/>
            <a:ext cx="4075850" cy="615950"/>
          </a:xfrm>
          <a:prstGeom prst="rect">
            <a:avLst/>
          </a:prstGeom>
        </p:spPr>
        <p:txBody>
          <a:bodyPr lIns="0" tIns="0" rIns="0" bIns="0" rtlCol="0" anchor="t">
            <a:spAutoFit/>
          </a:bodyPr>
          <a:lstStyle/>
          <a:p>
            <a:pPr algn="l">
              <a:lnSpc>
                <a:spcPts val="4900"/>
              </a:lnSpc>
            </a:pPr>
            <a:r>
              <a:rPr lang="en-US" sz="3500" spc="70">
                <a:solidFill>
                  <a:srgbClr val="FFFFFF"/>
                </a:solidFill>
                <a:latin typeface="Proxima Nova 6"/>
                <a:ea typeface="Proxima Nova 6"/>
                <a:cs typeface="Proxima Nova 6"/>
                <a:sym typeface="Proxima Nova 6"/>
              </a:rPr>
              <a:t>www.ig.ny.gov</a:t>
            </a:r>
          </a:p>
        </p:txBody>
      </p:sp>
      <p:sp>
        <p:nvSpPr>
          <p:cNvPr id="12" name="TextBox 12"/>
          <p:cNvSpPr txBox="1"/>
          <p:nvPr/>
        </p:nvSpPr>
        <p:spPr>
          <a:xfrm>
            <a:off x="13125669" y="578241"/>
            <a:ext cx="4075850" cy="537780"/>
          </a:xfrm>
          <a:prstGeom prst="rect">
            <a:avLst/>
          </a:prstGeom>
        </p:spPr>
        <p:txBody>
          <a:bodyPr lIns="0" tIns="0" rIns="0" bIns="0" rtlCol="0" anchor="t">
            <a:spAutoFit/>
          </a:bodyPr>
          <a:lstStyle/>
          <a:p>
            <a:pPr algn="l">
              <a:lnSpc>
                <a:spcPts val="4480"/>
              </a:lnSpc>
            </a:pPr>
            <a:r>
              <a:rPr lang="en-US" sz="3200" spc="30">
                <a:solidFill>
                  <a:srgbClr val="F2A900"/>
                </a:solidFill>
                <a:latin typeface="Proxima Nova 2"/>
                <a:ea typeface="Proxima Nova 2"/>
                <a:cs typeface="Proxima Nova 2"/>
                <a:sym typeface="Proxima Nova 2"/>
              </a:rPr>
              <a:t>Website</a:t>
            </a:r>
          </a:p>
        </p:txBody>
      </p:sp>
      <p:sp>
        <p:nvSpPr>
          <p:cNvPr id="13" name="TextBox 13"/>
          <p:cNvSpPr txBox="1"/>
          <p:nvPr/>
        </p:nvSpPr>
        <p:spPr>
          <a:xfrm>
            <a:off x="13125669" y="3144227"/>
            <a:ext cx="3638101" cy="1235075"/>
          </a:xfrm>
          <a:prstGeom prst="rect">
            <a:avLst/>
          </a:prstGeom>
        </p:spPr>
        <p:txBody>
          <a:bodyPr lIns="0" tIns="0" rIns="0" bIns="0" rtlCol="0" anchor="t">
            <a:spAutoFit/>
          </a:bodyPr>
          <a:lstStyle/>
          <a:p>
            <a:pPr algn="l">
              <a:lnSpc>
                <a:spcPts val="4900"/>
              </a:lnSpc>
            </a:pPr>
            <a:r>
              <a:rPr lang="en-US" sz="3500" spc="70">
                <a:solidFill>
                  <a:srgbClr val="FFFFFF"/>
                </a:solidFill>
                <a:latin typeface="Proxima Nova 6"/>
                <a:ea typeface="Proxima Nova 6"/>
                <a:cs typeface="Proxima Nova 6"/>
                <a:sym typeface="Proxima Nova 6"/>
              </a:rPr>
              <a:t>1-800-DO-RIGHT (1-800-367-4448)</a:t>
            </a:r>
          </a:p>
        </p:txBody>
      </p:sp>
      <p:sp>
        <p:nvSpPr>
          <p:cNvPr id="14" name="TextBox 14"/>
          <p:cNvSpPr txBox="1"/>
          <p:nvPr/>
        </p:nvSpPr>
        <p:spPr>
          <a:xfrm>
            <a:off x="13125669" y="2687205"/>
            <a:ext cx="5162328" cy="537780"/>
          </a:xfrm>
          <a:prstGeom prst="rect">
            <a:avLst/>
          </a:prstGeom>
        </p:spPr>
        <p:txBody>
          <a:bodyPr lIns="0" tIns="0" rIns="0" bIns="0" rtlCol="0" anchor="t">
            <a:spAutoFit/>
          </a:bodyPr>
          <a:lstStyle/>
          <a:p>
            <a:pPr algn="l">
              <a:lnSpc>
                <a:spcPts val="4480"/>
              </a:lnSpc>
            </a:pPr>
            <a:r>
              <a:rPr lang="en-US" sz="3200" spc="30">
                <a:solidFill>
                  <a:srgbClr val="F2A900"/>
                </a:solidFill>
                <a:latin typeface="Proxima Nova 2"/>
                <a:ea typeface="Proxima Nova 2"/>
                <a:cs typeface="Proxima Nova 2"/>
                <a:sym typeface="Proxima Nova 2"/>
              </a:rPr>
              <a:t>Number</a:t>
            </a:r>
          </a:p>
        </p:txBody>
      </p:sp>
      <p:sp>
        <p:nvSpPr>
          <p:cNvPr id="15" name="TextBox 15"/>
          <p:cNvSpPr txBox="1"/>
          <p:nvPr/>
        </p:nvSpPr>
        <p:spPr>
          <a:xfrm>
            <a:off x="13125669" y="5505325"/>
            <a:ext cx="4638910" cy="1235075"/>
          </a:xfrm>
          <a:prstGeom prst="rect">
            <a:avLst/>
          </a:prstGeom>
        </p:spPr>
        <p:txBody>
          <a:bodyPr lIns="0" tIns="0" rIns="0" bIns="0" rtlCol="0" anchor="t">
            <a:spAutoFit/>
          </a:bodyPr>
          <a:lstStyle/>
          <a:p>
            <a:pPr algn="l">
              <a:lnSpc>
                <a:spcPts val="4900"/>
              </a:lnSpc>
            </a:pPr>
            <a:r>
              <a:rPr lang="en-US" sz="3500" spc="70">
                <a:solidFill>
                  <a:srgbClr val="FFFFFF"/>
                </a:solidFill>
                <a:latin typeface="Proxima Nova 6"/>
                <a:ea typeface="Proxima Nova 6"/>
                <a:cs typeface="Proxima Nova 6"/>
                <a:sym typeface="Proxima Nova 6"/>
              </a:rPr>
              <a:t>Inspector.General</a:t>
            </a:r>
          </a:p>
          <a:p>
            <a:pPr algn="l">
              <a:lnSpc>
                <a:spcPts val="4900"/>
              </a:lnSpc>
            </a:pPr>
            <a:r>
              <a:rPr lang="en-US" sz="3500" spc="70">
                <a:solidFill>
                  <a:srgbClr val="FFFFFF"/>
                </a:solidFill>
                <a:latin typeface="Proxima Nova 6"/>
                <a:ea typeface="Proxima Nova 6"/>
                <a:cs typeface="Proxima Nova 6"/>
                <a:sym typeface="Proxima Nova 6"/>
              </a:rPr>
              <a:t>@ig.ny.gov</a:t>
            </a:r>
          </a:p>
        </p:txBody>
      </p:sp>
      <p:sp>
        <p:nvSpPr>
          <p:cNvPr id="16" name="TextBox 16"/>
          <p:cNvSpPr txBox="1"/>
          <p:nvPr/>
        </p:nvSpPr>
        <p:spPr>
          <a:xfrm>
            <a:off x="13125669" y="5048304"/>
            <a:ext cx="4075850" cy="537780"/>
          </a:xfrm>
          <a:prstGeom prst="rect">
            <a:avLst/>
          </a:prstGeom>
        </p:spPr>
        <p:txBody>
          <a:bodyPr lIns="0" tIns="0" rIns="0" bIns="0" rtlCol="0" anchor="t">
            <a:spAutoFit/>
          </a:bodyPr>
          <a:lstStyle/>
          <a:p>
            <a:pPr algn="l">
              <a:lnSpc>
                <a:spcPts val="4480"/>
              </a:lnSpc>
            </a:pPr>
            <a:r>
              <a:rPr lang="en-US" sz="3200" spc="30">
                <a:solidFill>
                  <a:srgbClr val="F2A900"/>
                </a:solidFill>
                <a:latin typeface="Proxima Nova 2"/>
                <a:ea typeface="Proxima Nova 2"/>
                <a:cs typeface="Proxima Nova 2"/>
                <a:sym typeface="Proxima Nova 2"/>
              </a:rPr>
              <a:t>Email</a:t>
            </a:r>
          </a:p>
        </p:txBody>
      </p:sp>
      <p:sp>
        <p:nvSpPr>
          <p:cNvPr id="17" name="TextBox 17"/>
          <p:cNvSpPr txBox="1"/>
          <p:nvPr/>
        </p:nvSpPr>
        <p:spPr>
          <a:xfrm>
            <a:off x="13125669" y="8066577"/>
            <a:ext cx="4075850" cy="615950"/>
          </a:xfrm>
          <a:prstGeom prst="rect">
            <a:avLst/>
          </a:prstGeom>
        </p:spPr>
        <p:txBody>
          <a:bodyPr lIns="0" tIns="0" rIns="0" bIns="0" rtlCol="0" anchor="t">
            <a:spAutoFit/>
          </a:bodyPr>
          <a:lstStyle/>
          <a:p>
            <a:pPr algn="l">
              <a:lnSpc>
                <a:spcPts val="4900"/>
              </a:lnSpc>
            </a:pPr>
            <a:r>
              <a:rPr lang="en-US" sz="3500" spc="70">
                <a:solidFill>
                  <a:srgbClr val="FFFFFF"/>
                </a:solidFill>
                <a:latin typeface="Proxima Nova 6"/>
                <a:ea typeface="Proxima Nova 6"/>
                <a:cs typeface="Proxima Nova 6"/>
                <a:sym typeface="Proxima Nova 6"/>
              </a:rPr>
              <a:t>@NewYorkStateIG</a:t>
            </a:r>
          </a:p>
        </p:txBody>
      </p:sp>
      <p:sp>
        <p:nvSpPr>
          <p:cNvPr id="18" name="TextBox 18"/>
          <p:cNvSpPr txBox="1"/>
          <p:nvPr/>
        </p:nvSpPr>
        <p:spPr>
          <a:xfrm>
            <a:off x="13125669" y="7609556"/>
            <a:ext cx="4075850" cy="537780"/>
          </a:xfrm>
          <a:prstGeom prst="rect">
            <a:avLst/>
          </a:prstGeom>
        </p:spPr>
        <p:txBody>
          <a:bodyPr lIns="0" tIns="0" rIns="0" bIns="0" rtlCol="0" anchor="t">
            <a:spAutoFit/>
          </a:bodyPr>
          <a:lstStyle/>
          <a:p>
            <a:pPr algn="l">
              <a:lnSpc>
                <a:spcPts val="4480"/>
              </a:lnSpc>
            </a:pPr>
            <a:r>
              <a:rPr lang="en-US" sz="3200" spc="30">
                <a:solidFill>
                  <a:srgbClr val="F2A900"/>
                </a:solidFill>
                <a:latin typeface="Proxima Nova 2"/>
                <a:ea typeface="Proxima Nova 2"/>
                <a:cs typeface="Proxima Nova 2"/>
                <a:sym typeface="Proxima Nova 2"/>
              </a:rPr>
              <a:t>Twitter/Instagram</a:t>
            </a:r>
          </a:p>
        </p:txBody>
      </p:sp>
      <p:sp>
        <p:nvSpPr>
          <p:cNvPr id="19" name="TextBox 19"/>
          <p:cNvSpPr txBox="1"/>
          <p:nvPr/>
        </p:nvSpPr>
        <p:spPr>
          <a:xfrm>
            <a:off x="6876989" y="3238842"/>
            <a:ext cx="4534019" cy="2223770"/>
          </a:xfrm>
          <a:prstGeom prst="rect">
            <a:avLst/>
          </a:prstGeom>
        </p:spPr>
        <p:txBody>
          <a:bodyPr lIns="0" tIns="0" rIns="0" bIns="0" rtlCol="0" anchor="t">
            <a:spAutoFit/>
          </a:bodyPr>
          <a:lstStyle/>
          <a:p>
            <a:pPr algn="ctr">
              <a:lnSpc>
                <a:spcPts val="4480"/>
              </a:lnSpc>
            </a:pPr>
            <a:r>
              <a:rPr lang="en-US" sz="3200" spc="64">
                <a:solidFill>
                  <a:srgbClr val="F2A900"/>
                </a:solidFill>
                <a:latin typeface="Proxima Nova 2"/>
                <a:ea typeface="Proxima Nova 2"/>
                <a:cs typeface="Proxima Nova 2"/>
                <a:sym typeface="Proxima Nova 2"/>
              </a:rPr>
              <a:t>Erin Bach</a:t>
            </a:r>
          </a:p>
          <a:p>
            <a:pPr algn="ctr">
              <a:lnSpc>
                <a:spcPts val="4480"/>
              </a:lnSpc>
            </a:pPr>
            <a:r>
              <a:rPr lang="en-US" sz="3200" spc="64">
                <a:solidFill>
                  <a:srgbClr val="FFFFFF"/>
                </a:solidFill>
                <a:latin typeface="Proxima Nova 3"/>
                <a:ea typeface="Proxima Nova 3"/>
                <a:cs typeface="Proxima Nova 3"/>
                <a:sym typeface="Proxima Nova 3"/>
              </a:rPr>
              <a:t>Confidential Investigator</a:t>
            </a:r>
          </a:p>
          <a:p>
            <a:pPr algn="ctr">
              <a:lnSpc>
                <a:spcPts val="4480"/>
              </a:lnSpc>
            </a:pPr>
            <a:r>
              <a:rPr lang="en-US" sz="3200" spc="64">
                <a:solidFill>
                  <a:srgbClr val="FFFFFF"/>
                </a:solidFill>
                <a:latin typeface="Proxima Nova 3"/>
                <a:ea typeface="Proxima Nova 3"/>
                <a:cs typeface="Proxima Nova 3"/>
                <a:sym typeface="Proxima Nova 3"/>
              </a:rPr>
              <a:t>Internal Controls Officer</a:t>
            </a:r>
          </a:p>
          <a:p>
            <a:pPr algn="ctr">
              <a:lnSpc>
                <a:spcPts val="4480"/>
              </a:lnSpc>
              <a:spcBef>
                <a:spcPct val="0"/>
              </a:spcBef>
            </a:pPr>
            <a:r>
              <a:rPr lang="en-US" sz="3200" spc="64">
                <a:solidFill>
                  <a:srgbClr val="FFFFFF"/>
                </a:solidFill>
                <a:latin typeface="Proxima Nova 3"/>
                <a:ea typeface="Proxima Nova 3"/>
                <a:cs typeface="Proxima Nova 3"/>
                <a:sym typeface="Proxima Nova 3"/>
              </a:rPr>
              <a:t>Erin.Bach@ig.ny.gov</a:t>
            </a:r>
          </a:p>
        </p:txBody>
      </p:sp>
      <p:sp>
        <p:nvSpPr>
          <p:cNvPr id="20" name="TextBox 20"/>
          <p:cNvSpPr txBox="1"/>
          <p:nvPr/>
        </p:nvSpPr>
        <p:spPr>
          <a:xfrm>
            <a:off x="6452354" y="472782"/>
            <a:ext cx="5383292" cy="2223770"/>
          </a:xfrm>
          <a:prstGeom prst="rect">
            <a:avLst/>
          </a:prstGeom>
        </p:spPr>
        <p:txBody>
          <a:bodyPr lIns="0" tIns="0" rIns="0" bIns="0" rtlCol="0" anchor="t">
            <a:spAutoFit/>
          </a:bodyPr>
          <a:lstStyle/>
          <a:p>
            <a:pPr algn="ctr">
              <a:lnSpc>
                <a:spcPts val="4480"/>
              </a:lnSpc>
            </a:pPr>
            <a:r>
              <a:rPr lang="en-US" sz="3200" spc="64">
                <a:solidFill>
                  <a:srgbClr val="F2A900"/>
                </a:solidFill>
                <a:latin typeface="Proxima Nova 2"/>
                <a:ea typeface="Proxima Nova 2"/>
                <a:cs typeface="Proxima Nova 2"/>
                <a:sym typeface="Proxima Nova 2"/>
              </a:rPr>
              <a:t>Katie Q. McCutcheon</a:t>
            </a:r>
          </a:p>
          <a:p>
            <a:pPr algn="ctr">
              <a:lnSpc>
                <a:spcPts val="4480"/>
              </a:lnSpc>
            </a:pPr>
            <a:r>
              <a:rPr lang="en-US" sz="3200" spc="64">
                <a:solidFill>
                  <a:srgbClr val="FFFFFF"/>
                </a:solidFill>
                <a:latin typeface="Proxima Nova 3"/>
                <a:ea typeface="Proxima Nova 3"/>
                <a:cs typeface="Proxima Nova 3"/>
                <a:sym typeface="Proxima Nova 3"/>
              </a:rPr>
              <a:t>Deputy Chief Counsel</a:t>
            </a:r>
          </a:p>
          <a:p>
            <a:pPr algn="ctr">
              <a:lnSpc>
                <a:spcPts val="4480"/>
              </a:lnSpc>
            </a:pPr>
            <a:r>
              <a:rPr lang="en-US" sz="3200" spc="64">
                <a:solidFill>
                  <a:srgbClr val="FFFFFF"/>
                </a:solidFill>
                <a:latin typeface="Proxima Nova 3"/>
                <a:ea typeface="Proxima Nova 3"/>
                <a:cs typeface="Proxima Nova 3"/>
                <a:sym typeface="Proxima Nova 3"/>
              </a:rPr>
              <a:t>Director of Training</a:t>
            </a:r>
          </a:p>
          <a:p>
            <a:pPr algn="ctr">
              <a:lnSpc>
                <a:spcPts val="4480"/>
              </a:lnSpc>
              <a:spcBef>
                <a:spcPct val="0"/>
              </a:spcBef>
            </a:pPr>
            <a:r>
              <a:rPr lang="en-US" sz="3200" spc="64">
                <a:solidFill>
                  <a:srgbClr val="FFFFFF"/>
                </a:solidFill>
                <a:latin typeface="Proxima Nova 3"/>
                <a:ea typeface="Proxima Nova 3"/>
                <a:cs typeface="Proxima Nova 3"/>
                <a:sym typeface="Proxima Nova 3"/>
              </a:rPr>
              <a:t>Katie.McCutcheon@ig.ny.gov</a:t>
            </a:r>
          </a:p>
        </p:txBody>
      </p:sp>
      <p:grpSp>
        <p:nvGrpSpPr>
          <p:cNvPr id="21" name="Group 21"/>
          <p:cNvGrpSpPr/>
          <p:nvPr/>
        </p:nvGrpSpPr>
        <p:grpSpPr>
          <a:xfrm>
            <a:off x="-5513386" y="-1703670"/>
            <a:ext cx="11763757" cy="13694340"/>
            <a:chOff x="0" y="0"/>
            <a:chExt cx="15685009" cy="18259120"/>
          </a:xfrm>
        </p:grpSpPr>
        <p:sp>
          <p:nvSpPr>
            <p:cNvPr id="22" name="Freeform 22"/>
            <p:cNvSpPr/>
            <p:nvPr/>
          </p:nvSpPr>
          <p:spPr>
            <a:xfrm>
              <a:off x="0" y="0"/>
              <a:ext cx="15685022" cy="18259171"/>
            </a:xfrm>
            <a:custGeom>
              <a:avLst/>
              <a:gdLst/>
              <a:ahLst/>
              <a:cxnLst/>
              <a:rect l="l" t="t" r="r" b="b"/>
              <a:pathLst>
                <a:path w="15685022" h="18259171">
                  <a:moveTo>
                    <a:pt x="0" y="0"/>
                  </a:moveTo>
                  <a:lnTo>
                    <a:pt x="15685022" y="0"/>
                  </a:lnTo>
                  <a:lnTo>
                    <a:pt x="15685022" y="18259171"/>
                  </a:lnTo>
                  <a:lnTo>
                    <a:pt x="0" y="18259171"/>
                  </a:lnTo>
                  <a:lnTo>
                    <a:pt x="0" y="0"/>
                  </a:lnTo>
                  <a:close/>
                </a:path>
              </a:pathLst>
            </a:custGeom>
            <a:blipFill>
              <a:blip r:embed="rId6"/>
              <a:stretch>
                <a:fillRect l="-8205" r="-8205"/>
              </a:stretch>
            </a:blipFill>
          </p:spPr>
          <p:txBody>
            <a:bodyPr/>
            <a:lstStyle/>
            <a:p>
              <a:endParaRPr lang="en-US"/>
            </a:p>
          </p:txBody>
        </p:sp>
      </p:grpSp>
      <p:grpSp>
        <p:nvGrpSpPr>
          <p:cNvPr id="23" name="Group 23"/>
          <p:cNvGrpSpPr/>
          <p:nvPr/>
        </p:nvGrpSpPr>
        <p:grpSpPr>
          <a:xfrm>
            <a:off x="5565960" y="7760761"/>
            <a:ext cx="6824160" cy="1349510"/>
            <a:chOff x="0" y="0"/>
            <a:chExt cx="9098879" cy="1799346"/>
          </a:xfrm>
        </p:grpSpPr>
        <p:grpSp>
          <p:nvGrpSpPr>
            <p:cNvPr id="24" name="Group 24"/>
            <p:cNvGrpSpPr/>
            <p:nvPr/>
          </p:nvGrpSpPr>
          <p:grpSpPr>
            <a:xfrm>
              <a:off x="0" y="0"/>
              <a:ext cx="9098879" cy="1799346"/>
              <a:chOff x="0" y="0"/>
              <a:chExt cx="2233488" cy="441683"/>
            </a:xfrm>
          </p:grpSpPr>
          <p:sp>
            <p:nvSpPr>
              <p:cNvPr id="25" name="Freeform 25"/>
              <p:cNvSpPr/>
              <p:nvPr/>
            </p:nvSpPr>
            <p:spPr>
              <a:xfrm>
                <a:off x="0" y="0"/>
                <a:ext cx="2233488" cy="441683"/>
              </a:xfrm>
              <a:custGeom>
                <a:avLst/>
                <a:gdLst/>
                <a:ahLst/>
                <a:cxnLst/>
                <a:rect l="l" t="t" r="r" b="b"/>
                <a:pathLst>
                  <a:path w="2233488" h="441683">
                    <a:moveTo>
                      <a:pt x="46560" y="0"/>
                    </a:moveTo>
                    <a:lnTo>
                      <a:pt x="2186929" y="0"/>
                    </a:lnTo>
                    <a:cubicBezTo>
                      <a:pt x="2199277" y="0"/>
                      <a:pt x="2211119" y="4905"/>
                      <a:pt x="2219851" y="13637"/>
                    </a:cubicBezTo>
                    <a:cubicBezTo>
                      <a:pt x="2228583" y="22369"/>
                      <a:pt x="2233488" y="34211"/>
                      <a:pt x="2233488" y="46560"/>
                    </a:cubicBezTo>
                    <a:lnTo>
                      <a:pt x="2233488" y="395123"/>
                    </a:lnTo>
                    <a:cubicBezTo>
                      <a:pt x="2233488" y="420837"/>
                      <a:pt x="2212643" y="441683"/>
                      <a:pt x="2186929" y="441683"/>
                    </a:cubicBezTo>
                    <a:lnTo>
                      <a:pt x="46560" y="441683"/>
                    </a:lnTo>
                    <a:cubicBezTo>
                      <a:pt x="34211" y="441683"/>
                      <a:pt x="22369" y="436777"/>
                      <a:pt x="13637" y="428046"/>
                    </a:cubicBezTo>
                    <a:cubicBezTo>
                      <a:pt x="4905" y="419314"/>
                      <a:pt x="0" y="407472"/>
                      <a:pt x="0" y="395123"/>
                    </a:cubicBezTo>
                    <a:lnTo>
                      <a:pt x="0" y="46560"/>
                    </a:lnTo>
                    <a:cubicBezTo>
                      <a:pt x="0" y="20845"/>
                      <a:pt x="20845" y="0"/>
                      <a:pt x="46560" y="0"/>
                    </a:cubicBezTo>
                    <a:close/>
                  </a:path>
                </a:pathLst>
              </a:custGeom>
              <a:solidFill>
                <a:srgbClr val="F2A900"/>
              </a:solidFill>
            </p:spPr>
            <p:txBody>
              <a:bodyPr/>
              <a:lstStyle/>
              <a:p>
                <a:endParaRPr lang="en-US"/>
              </a:p>
            </p:txBody>
          </p:sp>
          <p:sp>
            <p:nvSpPr>
              <p:cNvPr id="26" name="TextBox 26"/>
              <p:cNvSpPr txBox="1"/>
              <p:nvPr/>
            </p:nvSpPr>
            <p:spPr>
              <a:xfrm>
                <a:off x="0" y="-66675"/>
                <a:ext cx="2233488" cy="508358"/>
              </a:xfrm>
              <a:prstGeom prst="rect">
                <a:avLst/>
              </a:prstGeom>
            </p:spPr>
            <p:txBody>
              <a:bodyPr lIns="50800" tIns="50800" rIns="50800" bIns="50800" rtlCol="0" anchor="ctr"/>
              <a:lstStyle/>
              <a:p>
                <a:pPr algn="ctr">
                  <a:lnSpc>
                    <a:spcPts val="2753"/>
                  </a:lnSpc>
                </a:pPr>
                <a:endParaRPr/>
              </a:p>
            </p:txBody>
          </p:sp>
        </p:grpSp>
        <p:sp>
          <p:nvSpPr>
            <p:cNvPr id="27" name="TextBox 27"/>
            <p:cNvSpPr txBox="1"/>
            <p:nvPr/>
          </p:nvSpPr>
          <p:spPr>
            <a:xfrm>
              <a:off x="198720" y="361804"/>
              <a:ext cx="8626270" cy="1147764"/>
            </a:xfrm>
            <a:prstGeom prst="rect">
              <a:avLst/>
            </a:prstGeom>
          </p:spPr>
          <p:txBody>
            <a:bodyPr wrap="square" lIns="0" tIns="0" rIns="0" bIns="0" rtlCol="0" anchor="t">
              <a:spAutoFit/>
            </a:bodyPr>
            <a:lstStyle/>
            <a:p>
              <a:pPr algn="ctr">
                <a:lnSpc>
                  <a:spcPts val="3537"/>
                </a:lnSpc>
                <a:spcBef>
                  <a:spcPct val="0"/>
                </a:spcBef>
              </a:pPr>
              <a:r>
                <a:rPr lang="en-US" sz="2528" spc="48">
                  <a:solidFill>
                    <a:srgbClr val="FFFFFF"/>
                  </a:solidFill>
                  <a:latin typeface="Proxima Nova 2"/>
                  <a:ea typeface="Proxima Nova 2"/>
                  <a:cs typeface="Proxima Nova 2"/>
                  <a:sym typeface="Proxima Nova 2"/>
                </a:rPr>
                <a:t>Integrity: The Foundation of Public Service</a:t>
              </a:r>
            </a:p>
            <a:p>
              <a:pPr algn="ctr">
                <a:lnSpc>
                  <a:spcPts val="3539"/>
                </a:lnSpc>
                <a:spcBef>
                  <a:spcPct val="0"/>
                </a:spcBef>
              </a:pPr>
              <a:r>
                <a:rPr lang="en-US" sz="2528" spc="49">
                  <a:solidFill>
                    <a:srgbClr val="FFFFFF"/>
                  </a:solidFill>
                  <a:latin typeface="Proxima Nova 6"/>
                  <a:ea typeface="Proxima Nova 6"/>
                  <a:cs typeface="Proxima Nova 6"/>
                  <a:sym typeface="Proxima Nova 6"/>
                </a:rPr>
                <a:t>SLMS Class Code: NYSIG-INTEGRITY </a:t>
              </a:r>
            </a:p>
          </p:txBody>
        </p:sp>
      </p:grpSp>
      <p:sp>
        <p:nvSpPr>
          <p:cNvPr id="28" name="AutoShape 28"/>
          <p:cNvSpPr/>
          <p:nvPr/>
        </p:nvSpPr>
        <p:spPr>
          <a:xfrm>
            <a:off x="5897880" y="5699953"/>
            <a:ext cx="6492240" cy="0"/>
          </a:xfrm>
          <a:prstGeom prst="line">
            <a:avLst/>
          </a:prstGeom>
          <a:ln w="38100" cap="flat">
            <a:solidFill>
              <a:srgbClr val="FFFFFF"/>
            </a:solidFill>
            <a:prstDash val="solid"/>
            <a:headEnd type="none" w="sm" len="sm"/>
            <a:tailEnd type="none" w="sm" len="sm"/>
          </a:ln>
        </p:spPr>
        <p:txBody>
          <a:bodyPr/>
          <a:lstStyle/>
          <a:p>
            <a:endParaRPr lang="en-US"/>
          </a:p>
        </p:txBody>
      </p:sp>
      <p:sp>
        <p:nvSpPr>
          <p:cNvPr id="29" name="TextBox 29"/>
          <p:cNvSpPr txBox="1"/>
          <p:nvPr/>
        </p:nvSpPr>
        <p:spPr>
          <a:xfrm>
            <a:off x="6524476" y="5880928"/>
            <a:ext cx="5239048" cy="1661795"/>
          </a:xfrm>
          <a:prstGeom prst="rect">
            <a:avLst/>
          </a:prstGeom>
        </p:spPr>
        <p:txBody>
          <a:bodyPr lIns="0" tIns="0" rIns="0" bIns="0" rtlCol="0" anchor="t">
            <a:spAutoFit/>
          </a:bodyPr>
          <a:lstStyle/>
          <a:p>
            <a:pPr algn="ctr">
              <a:lnSpc>
                <a:spcPts val="4480"/>
              </a:lnSpc>
            </a:pPr>
            <a:r>
              <a:rPr lang="en-US" sz="3200" spc="64">
                <a:solidFill>
                  <a:srgbClr val="F2A900"/>
                </a:solidFill>
                <a:latin typeface="Proxima Nova 2"/>
                <a:ea typeface="Proxima Nova 2"/>
                <a:cs typeface="Proxima Nova 2"/>
                <a:sym typeface="Proxima Nova 2"/>
              </a:rPr>
              <a:t>Katherine Rizzo</a:t>
            </a:r>
          </a:p>
          <a:p>
            <a:pPr algn="ctr">
              <a:lnSpc>
                <a:spcPts val="4480"/>
              </a:lnSpc>
            </a:pPr>
            <a:r>
              <a:rPr lang="en-US" sz="3200" spc="64">
                <a:solidFill>
                  <a:srgbClr val="FFFFFF"/>
                </a:solidFill>
                <a:latin typeface="Proxima Nova 3"/>
                <a:ea typeface="Proxima Nova 3"/>
                <a:cs typeface="Proxima Nova 3"/>
                <a:sym typeface="Proxima Nova 3"/>
              </a:rPr>
              <a:t>Senior Investigative Auditor</a:t>
            </a:r>
            <a:r>
              <a:rPr lang="en-US" sz="3200" spc="64">
                <a:solidFill>
                  <a:srgbClr val="F2A900"/>
                </a:solidFill>
                <a:latin typeface="Proxima Nova 3"/>
                <a:ea typeface="Proxima Nova 3"/>
                <a:cs typeface="Proxima Nova 3"/>
                <a:sym typeface="Proxima Nova 3"/>
              </a:rPr>
              <a:t> </a:t>
            </a:r>
          </a:p>
          <a:p>
            <a:pPr algn="ctr">
              <a:lnSpc>
                <a:spcPts val="4480"/>
              </a:lnSpc>
              <a:spcBef>
                <a:spcPct val="0"/>
              </a:spcBef>
            </a:pPr>
            <a:r>
              <a:rPr lang="en-US" sz="3200" spc="64">
                <a:solidFill>
                  <a:srgbClr val="FFFFFF"/>
                </a:solidFill>
                <a:latin typeface="Proxima Nova 3"/>
                <a:ea typeface="Proxima Nova 3"/>
                <a:cs typeface="Proxima Nova 3"/>
                <a:sym typeface="Proxima Nova 3"/>
              </a:rPr>
              <a:t>Katherine.Rizzo@ig.ny.gov</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54973"/>
        </a:solidFill>
        <a:effectLst/>
      </p:bgPr>
    </p:bg>
    <p:spTree>
      <p:nvGrpSpPr>
        <p:cNvPr id="1" name=""/>
        <p:cNvGrpSpPr/>
        <p:nvPr/>
      </p:nvGrpSpPr>
      <p:grpSpPr>
        <a:xfrm>
          <a:off x="0" y="0"/>
          <a:ext cx="0" cy="0"/>
          <a:chOff x="0" y="0"/>
          <a:chExt cx="0" cy="0"/>
        </a:xfrm>
      </p:grpSpPr>
      <p:sp>
        <p:nvSpPr>
          <p:cNvPr id="2" name="Freeform 2"/>
          <p:cNvSpPr/>
          <p:nvPr/>
        </p:nvSpPr>
        <p:spPr>
          <a:xfrm>
            <a:off x="-5817970" y="-1795289"/>
            <a:ext cx="14514185" cy="13877577"/>
          </a:xfrm>
          <a:custGeom>
            <a:avLst/>
            <a:gdLst/>
            <a:ahLst/>
            <a:cxnLst/>
            <a:rect l="l" t="t" r="r" b="b"/>
            <a:pathLst>
              <a:path w="14514185" h="13877577">
                <a:moveTo>
                  <a:pt x="0" y="0"/>
                </a:moveTo>
                <a:lnTo>
                  <a:pt x="14514185" y="0"/>
                </a:lnTo>
                <a:lnTo>
                  <a:pt x="14514185" y="13877577"/>
                </a:lnTo>
                <a:lnTo>
                  <a:pt x="0" y="13877577"/>
                </a:lnTo>
                <a:lnTo>
                  <a:pt x="0" y="0"/>
                </a:lnTo>
                <a:close/>
              </a:path>
            </a:pathLst>
          </a:custGeom>
          <a:blipFill>
            <a:blip r:embed="rId3">
              <a:alphaModFix amt="17999"/>
            </a:blip>
            <a:stretch>
              <a:fillRect t="-2293" b="-2293"/>
            </a:stretch>
          </a:blipFill>
        </p:spPr>
        <p:txBody>
          <a:bodyPr/>
          <a:lstStyle/>
          <a:p>
            <a:endParaRPr lang="en-US"/>
          </a:p>
        </p:txBody>
      </p:sp>
      <p:grpSp>
        <p:nvGrpSpPr>
          <p:cNvPr id="3" name="Group 3"/>
          <p:cNvGrpSpPr/>
          <p:nvPr/>
        </p:nvGrpSpPr>
        <p:grpSpPr>
          <a:xfrm>
            <a:off x="0" y="9043068"/>
            <a:ext cx="18287996" cy="3266926"/>
            <a:chOff x="0" y="0"/>
            <a:chExt cx="24383995" cy="4355901"/>
          </a:xfrm>
        </p:grpSpPr>
        <p:sp>
          <p:nvSpPr>
            <p:cNvPr id="4" name="Freeform 4"/>
            <p:cNvSpPr/>
            <p:nvPr/>
          </p:nvSpPr>
          <p:spPr>
            <a:xfrm>
              <a:off x="0" y="0"/>
              <a:ext cx="24383995" cy="4355901"/>
            </a:xfrm>
            <a:custGeom>
              <a:avLst/>
              <a:gdLst/>
              <a:ahLst/>
              <a:cxnLst/>
              <a:rect l="l" t="t" r="r" b="b"/>
              <a:pathLst>
                <a:path w="24383995" h="4355901">
                  <a:moveTo>
                    <a:pt x="0" y="0"/>
                  </a:moveTo>
                  <a:lnTo>
                    <a:pt x="24383995" y="0"/>
                  </a:lnTo>
                  <a:lnTo>
                    <a:pt x="24383995" y="4355901"/>
                  </a:lnTo>
                  <a:lnTo>
                    <a:pt x="0" y="4355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9702376" y="89604"/>
              <a:ext cx="4015479" cy="1812219"/>
            </a:xfrm>
            <a:custGeom>
              <a:avLst/>
              <a:gdLst/>
              <a:ahLst/>
              <a:cxnLst/>
              <a:rect l="l" t="t" r="r" b="b"/>
              <a:pathLst>
                <a:path w="4015479" h="1812219">
                  <a:moveTo>
                    <a:pt x="0" y="0"/>
                  </a:moveTo>
                  <a:lnTo>
                    <a:pt x="4015479" y="0"/>
                  </a:lnTo>
                  <a:lnTo>
                    <a:pt x="4015479" y="1812219"/>
                  </a:lnTo>
                  <a:lnTo>
                    <a:pt x="0" y="1812219"/>
                  </a:lnTo>
                  <a:lnTo>
                    <a:pt x="0" y="0"/>
                  </a:lnTo>
                  <a:close/>
                </a:path>
              </a:pathLst>
            </a:custGeom>
            <a:blipFill>
              <a:blip r:embed="rId6"/>
              <a:stretch>
                <a:fillRect t="-5394" b="-5394"/>
              </a:stretch>
            </a:blipFill>
          </p:spPr>
          <p:txBody>
            <a:bodyPr/>
            <a:lstStyle/>
            <a:p>
              <a:endParaRPr lang="en-US"/>
            </a:p>
          </p:txBody>
        </p:sp>
      </p:grpSp>
      <p:grpSp>
        <p:nvGrpSpPr>
          <p:cNvPr id="6" name="Group 6"/>
          <p:cNvGrpSpPr/>
          <p:nvPr/>
        </p:nvGrpSpPr>
        <p:grpSpPr>
          <a:xfrm>
            <a:off x="6698699" y="3233336"/>
            <a:ext cx="11347434" cy="4714862"/>
            <a:chOff x="0" y="0"/>
            <a:chExt cx="15129912" cy="6286485"/>
          </a:xfrm>
        </p:grpSpPr>
        <p:sp>
          <p:nvSpPr>
            <p:cNvPr id="7" name="TextBox 7"/>
            <p:cNvSpPr txBox="1"/>
            <p:nvPr/>
          </p:nvSpPr>
          <p:spPr>
            <a:xfrm>
              <a:off x="0" y="0"/>
              <a:ext cx="15129912" cy="6286485"/>
            </a:xfrm>
            <a:prstGeom prst="rect">
              <a:avLst/>
            </a:prstGeom>
          </p:spPr>
          <p:txBody>
            <a:bodyPr lIns="0" tIns="0" rIns="0" bIns="0" rtlCol="0" anchor="t">
              <a:spAutoFit/>
            </a:bodyPr>
            <a:lstStyle/>
            <a:p>
              <a:pPr algn="l">
                <a:lnSpc>
                  <a:spcPts val="4198"/>
                </a:lnSpc>
              </a:pPr>
              <a:r>
                <a:rPr lang="en-US" sz="3498" spc="31">
                  <a:solidFill>
                    <a:srgbClr val="FFFFFF"/>
                  </a:solidFill>
                  <a:latin typeface="Proxima Nova 1"/>
                  <a:ea typeface="Proxima Nova 1"/>
                  <a:cs typeface="Proxima Nova 1"/>
                  <a:sym typeface="Proxima Nova 1"/>
                </a:rPr>
                <a:t>Office of the New York State Inspector General </a:t>
              </a:r>
            </a:p>
            <a:p>
              <a:pPr algn="l">
                <a:lnSpc>
                  <a:spcPts val="4199"/>
                </a:lnSpc>
              </a:pPr>
              <a:endParaRPr lang="en-US" sz="3498" spc="31">
                <a:solidFill>
                  <a:srgbClr val="FFFFFF"/>
                </a:solidFill>
                <a:latin typeface="Proxima Nova 1"/>
                <a:ea typeface="Proxima Nova 1"/>
                <a:cs typeface="Proxima Nova 1"/>
                <a:sym typeface="Proxima Nova 1"/>
              </a:endParaRPr>
            </a:p>
            <a:p>
              <a:pPr algn="l">
                <a:lnSpc>
                  <a:spcPts val="4199"/>
                </a:lnSpc>
              </a:pPr>
              <a:endParaRPr lang="en-US" sz="3498" spc="31">
                <a:solidFill>
                  <a:srgbClr val="FFFFFF"/>
                </a:solidFill>
                <a:latin typeface="Proxima Nova 1"/>
                <a:ea typeface="Proxima Nova 1"/>
                <a:cs typeface="Proxima Nova 1"/>
                <a:sym typeface="Proxima Nova 1"/>
              </a:endParaRPr>
            </a:p>
            <a:p>
              <a:pPr algn="l">
                <a:lnSpc>
                  <a:spcPts val="4199"/>
                </a:lnSpc>
              </a:pPr>
              <a:r>
                <a:rPr lang="en-US" sz="3499" spc="34">
                  <a:solidFill>
                    <a:srgbClr val="FFFFFF"/>
                  </a:solidFill>
                  <a:latin typeface="Proxima Nova 1"/>
                  <a:ea typeface="Proxima Nova 1"/>
                  <a:cs typeface="Proxima Nova 1"/>
                  <a:sym typeface="Proxima Nova 1"/>
                </a:rPr>
                <a:t>Office of the New York State Welfare Inspector General</a:t>
              </a:r>
            </a:p>
            <a:p>
              <a:pPr algn="l">
                <a:lnSpc>
                  <a:spcPts val="4198"/>
                </a:lnSpc>
              </a:pPr>
              <a:endParaRPr lang="en-US" sz="3499" spc="34">
                <a:solidFill>
                  <a:srgbClr val="FFFFFF"/>
                </a:solidFill>
                <a:latin typeface="Proxima Nova 1"/>
                <a:ea typeface="Proxima Nova 1"/>
                <a:cs typeface="Proxima Nova 1"/>
                <a:sym typeface="Proxima Nova 1"/>
              </a:endParaRPr>
            </a:p>
            <a:p>
              <a:pPr algn="l">
                <a:lnSpc>
                  <a:spcPts val="4199"/>
                </a:lnSpc>
              </a:pPr>
              <a:endParaRPr lang="en-US" sz="3499" spc="34">
                <a:solidFill>
                  <a:srgbClr val="FFFFFF"/>
                </a:solidFill>
                <a:latin typeface="Proxima Nova 1"/>
                <a:ea typeface="Proxima Nova 1"/>
                <a:cs typeface="Proxima Nova 1"/>
                <a:sym typeface="Proxima Nova 1"/>
              </a:endParaRPr>
            </a:p>
            <a:p>
              <a:pPr algn="l">
                <a:lnSpc>
                  <a:spcPts val="4199"/>
                </a:lnSpc>
              </a:pPr>
              <a:r>
                <a:rPr lang="en-US" sz="3499" spc="34">
                  <a:solidFill>
                    <a:srgbClr val="FFFFFF"/>
                  </a:solidFill>
                  <a:latin typeface="Proxima Nova 1"/>
                  <a:ea typeface="Proxima Nova 1"/>
                  <a:cs typeface="Proxima Nova 1"/>
                  <a:sym typeface="Proxima Nova 1"/>
                </a:rPr>
                <a:t>Office of the New York State Workers’ Compensation Fraud Inspector General</a:t>
              </a:r>
            </a:p>
            <a:p>
              <a:pPr algn="l">
                <a:lnSpc>
                  <a:spcPts val="4199"/>
                </a:lnSpc>
              </a:pPr>
              <a:endParaRPr lang="en-US" sz="3499" spc="34">
                <a:solidFill>
                  <a:srgbClr val="FFFFFF"/>
                </a:solidFill>
                <a:latin typeface="Proxima Nova 1"/>
                <a:ea typeface="Proxima Nova 1"/>
                <a:cs typeface="Proxima Nova 1"/>
                <a:sym typeface="Proxima Nova 1"/>
              </a:endParaRPr>
            </a:p>
          </p:txBody>
        </p:sp>
        <p:grpSp>
          <p:nvGrpSpPr>
            <p:cNvPr id="8" name="Group 8"/>
            <p:cNvGrpSpPr/>
            <p:nvPr/>
          </p:nvGrpSpPr>
          <p:grpSpPr>
            <a:xfrm>
              <a:off x="0" y="1386202"/>
              <a:ext cx="14931898" cy="169418"/>
              <a:chOff x="0" y="0"/>
              <a:chExt cx="14931898" cy="169418"/>
            </a:xfrm>
          </p:grpSpPr>
          <p:sp>
            <p:nvSpPr>
              <p:cNvPr id="9" name="Freeform 9"/>
              <p:cNvSpPr/>
              <p:nvPr/>
            </p:nvSpPr>
            <p:spPr>
              <a:xfrm>
                <a:off x="0" y="0"/>
                <a:ext cx="14931898" cy="169418"/>
              </a:xfrm>
              <a:custGeom>
                <a:avLst/>
                <a:gdLst/>
                <a:ahLst/>
                <a:cxnLst/>
                <a:rect l="l" t="t" r="r" b="b"/>
                <a:pathLst>
                  <a:path w="14931898" h="169418">
                    <a:moveTo>
                      <a:pt x="84709" y="0"/>
                    </a:moveTo>
                    <a:lnTo>
                      <a:pt x="14847190" y="0"/>
                    </a:lnTo>
                    <a:cubicBezTo>
                      <a:pt x="14893925" y="0"/>
                      <a:pt x="14931898" y="37846"/>
                      <a:pt x="14931898" y="84709"/>
                    </a:cubicBezTo>
                    <a:cubicBezTo>
                      <a:pt x="14931898" y="131572"/>
                      <a:pt x="14894052" y="169418"/>
                      <a:pt x="14847190" y="169418"/>
                    </a:cubicBezTo>
                    <a:lnTo>
                      <a:pt x="84709" y="169418"/>
                    </a:lnTo>
                    <a:cubicBezTo>
                      <a:pt x="37846" y="169291"/>
                      <a:pt x="0" y="131445"/>
                      <a:pt x="0" y="84709"/>
                    </a:cubicBezTo>
                    <a:cubicBezTo>
                      <a:pt x="0" y="37973"/>
                      <a:pt x="37846" y="0"/>
                      <a:pt x="84709" y="0"/>
                    </a:cubicBezTo>
                    <a:close/>
                  </a:path>
                </a:pathLst>
              </a:custGeom>
              <a:solidFill>
                <a:srgbClr val="F2A900"/>
              </a:solidFill>
            </p:spPr>
            <p:txBody>
              <a:bodyPr/>
              <a:lstStyle/>
              <a:p>
                <a:endParaRPr lang="en-US"/>
              </a:p>
            </p:txBody>
          </p:sp>
        </p:grpSp>
        <p:grpSp>
          <p:nvGrpSpPr>
            <p:cNvPr id="10" name="Group 10"/>
            <p:cNvGrpSpPr/>
            <p:nvPr/>
          </p:nvGrpSpPr>
          <p:grpSpPr>
            <a:xfrm>
              <a:off x="0" y="3500415"/>
              <a:ext cx="14931898" cy="169418"/>
              <a:chOff x="0" y="0"/>
              <a:chExt cx="14931898" cy="169418"/>
            </a:xfrm>
          </p:grpSpPr>
          <p:sp>
            <p:nvSpPr>
              <p:cNvPr id="11" name="Freeform 11"/>
              <p:cNvSpPr/>
              <p:nvPr/>
            </p:nvSpPr>
            <p:spPr>
              <a:xfrm>
                <a:off x="0" y="0"/>
                <a:ext cx="14931898" cy="169418"/>
              </a:xfrm>
              <a:custGeom>
                <a:avLst/>
                <a:gdLst/>
                <a:ahLst/>
                <a:cxnLst/>
                <a:rect l="l" t="t" r="r" b="b"/>
                <a:pathLst>
                  <a:path w="14931898" h="169418">
                    <a:moveTo>
                      <a:pt x="84709" y="0"/>
                    </a:moveTo>
                    <a:lnTo>
                      <a:pt x="14847190" y="0"/>
                    </a:lnTo>
                    <a:cubicBezTo>
                      <a:pt x="14893925" y="0"/>
                      <a:pt x="14931898" y="37846"/>
                      <a:pt x="14931898" y="84709"/>
                    </a:cubicBezTo>
                    <a:cubicBezTo>
                      <a:pt x="14931898" y="131572"/>
                      <a:pt x="14894052" y="169418"/>
                      <a:pt x="14847190" y="169418"/>
                    </a:cubicBezTo>
                    <a:lnTo>
                      <a:pt x="84709" y="169418"/>
                    </a:lnTo>
                    <a:cubicBezTo>
                      <a:pt x="37846" y="169291"/>
                      <a:pt x="0" y="131445"/>
                      <a:pt x="0" y="84709"/>
                    </a:cubicBezTo>
                    <a:cubicBezTo>
                      <a:pt x="0" y="37973"/>
                      <a:pt x="37846" y="0"/>
                      <a:pt x="84709" y="0"/>
                    </a:cubicBezTo>
                    <a:close/>
                  </a:path>
                </a:pathLst>
              </a:custGeom>
              <a:solidFill>
                <a:srgbClr val="F2A900"/>
              </a:solidFill>
            </p:spPr>
            <p:txBody>
              <a:bodyPr/>
              <a:lstStyle/>
              <a:p>
                <a:endParaRPr lang="en-US"/>
              </a:p>
            </p:txBody>
          </p:sp>
        </p:grpSp>
      </p:grpSp>
      <p:sp>
        <p:nvSpPr>
          <p:cNvPr id="12" name="Freeform 12"/>
          <p:cNvSpPr/>
          <p:nvPr/>
        </p:nvSpPr>
        <p:spPr>
          <a:xfrm>
            <a:off x="-206820" y="401007"/>
            <a:ext cx="18701638" cy="1150612"/>
          </a:xfrm>
          <a:custGeom>
            <a:avLst/>
            <a:gdLst/>
            <a:ahLst/>
            <a:cxnLst/>
            <a:rect l="l" t="t" r="r" b="b"/>
            <a:pathLst>
              <a:path w="18701638" h="1150612">
                <a:moveTo>
                  <a:pt x="0" y="0"/>
                </a:moveTo>
                <a:lnTo>
                  <a:pt x="18701639" y="0"/>
                </a:lnTo>
                <a:lnTo>
                  <a:pt x="18701639" y="1150612"/>
                </a:lnTo>
                <a:lnTo>
                  <a:pt x="0" y="11506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p:cNvSpPr txBox="1"/>
          <p:nvPr/>
        </p:nvSpPr>
        <p:spPr>
          <a:xfrm>
            <a:off x="1439123" y="595313"/>
            <a:ext cx="15409753" cy="723900"/>
          </a:xfrm>
          <a:prstGeom prst="rect">
            <a:avLst/>
          </a:prstGeom>
        </p:spPr>
        <p:txBody>
          <a:bodyPr lIns="0" tIns="0" rIns="0" bIns="0" rtlCol="0" anchor="t">
            <a:spAutoFit/>
          </a:bodyPr>
          <a:lstStyle/>
          <a:p>
            <a:pPr algn="l">
              <a:lnSpc>
                <a:spcPts val="5850"/>
              </a:lnSpc>
            </a:pPr>
            <a:r>
              <a:rPr lang="en-US" sz="4500">
                <a:solidFill>
                  <a:srgbClr val="FFFFFF"/>
                </a:solidFill>
                <a:latin typeface="Proxima Nova 2"/>
                <a:ea typeface="Proxima Nova 2"/>
                <a:cs typeface="Proxima Nova 2"/>
                <a:sym typeface="Proxima Nova 2"/>
              </a:rPr>
              <a:t>Offices of the New York State Inspector General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54973"/>
        </a:solidFill>
        <a:effectLst/>
      </p:bgPr>
    </p:bg>
    <p:spTree>
      <p:nvGrpSpPr>
        <p:cNvPr id="1" name=""/>
        <p:cNvGrpSpPr/>
        <p:nvPr/>
      </p:nvGrpSpPr>
      <p:grpSpPr>
        <a:xfrm>
          <a:off x="0" y="0"/>
          <a:ext cx="0" cy="0"/>
          <a:chOff x="0" y="0"/>
          <a:chExt cx="0" cy="0"/>
        </a:xfrm>
      </p:grpSpPr>
      <p:grpSp>
        <p:nvGrpSpPr>
          <p:cNvPr id="2" name="Group 2"/>
          <p:cNvGrpSpPr/>
          <p:nvPr/>
        </p:nvGrpSpPr>
        <p:grpSpPr>
          <a:xfrm>
            <a:off x="-679962" y="9035"/>
            <a:ext cx="19647925" cy="1150612"/>
            <a:chOff x="0" y="0"/>
            <a:chExt cx="11488375" cy="672776"/>
          </a:xfrm>
        </p:grpSpPr>
        <p:sp>
          <p:nvSpPr>
            <p:cNvPr id="3" name="Freeform 3"/>
            <p:cNvSpPr/>
            <p:nvPr/>
          </p:nvSpPr>
          <p:spPr>
            <a:xfrm>
              <a:off x="0" y="0"/>
              <a:ext cx="11488376" cy="672777"/>
            </a:xfrm>
            <a:custGeom>
              <a:avLst/>
              <a:gdLst/>
              <a:ahLst/>
              <a:cxnLst/>
              <a:rect l="l" t="t" r="r" b="b"/>
              <a:pathLst>
                <a:path w="11488376" h="672777">
                  <a:moveTo>
                    <a:pt x="11363916" y="672776"/>
                  </a:moveTo>
                  <a:lnTo>
                    <a:pt x="124460" y="672776"/>
                  </a:lnTo>
                  <a:cubicBezTo>
                    <a:pt x="55880" y="672776"/>
                    <a:pt x="0" y="616896"/>
                    <a:pt x="0" y="548316"/>
                  </a:cubicBezTo>
                  <a:lnTo>
                    <a:pt x="0" y="124460"/>
                  </a:lnTo>
                  <a:cubicBezTo>
                    <a:pt x="0" y="55880"/>
                    <a:pt x="55880" y="0"/>
                    <a:pt x="124460" y="0"/>
                  </a:cubicBezTo>
                  <a:lnTo>
                    <a:pt x="11363916" y="0"/>
                  </a:lnTo>
                  <a:cubicBezTo>
                    <a:pt x="11432495" y="0"/>
                    <a:pt x="11488376" y="55880"/>
                    <a:pt x="11488376" y="124460"/>
                  </a:cubicBezTo>
                  <a:lnTo>
                    <a:pt x="11488376" y="548317"/>
                  </a:lnTo>
                  <a:cubicBezTo>
                    <a:pt x="11488376" y="616896"/>
                    <a:pt x="11432495" y="672777"/>
                    <a:pt x="11363916" y="672777"/>
                  </a:cubicBezTo>
                  <a:close/>
                </a:path>
              </a:pathLst>
            </a:custGeom>
            <a:solidFill>
              <a:srgbClr val="F2A900"/>
            </a:solidFill>
          </p:spPr>
          <p:txBody>
            <a:bodyPr/>
            <a:lstStyle/>
            <a:p>
              <a:endParaRPr lang="en-US"/>
            </a:p>
          </p:txBody>
        </p:sp>
      </p:grpSp>
      <p:sp>
        <p:nvSpPr>
          <p:cNvPr id="4" name="TextBox 4"/>
          <p:cNvSpPr txBox="1"/>
          <p:nvPr/>
        </p:nvSpPr>
        <p:spPr>
          <a:xfrm>
            <a:off x="1106917" y="184291"/>
            <a:ext cx="15409753" cy="742950"/>
          </a:xfrm>
          <a:prstGeom prst="rect">
            <a:avLst/>
          </a:prstGeom>
        </p:spPr>
        <p:txBody>
          <a:bodyPr lIns="0" tIns="0" rIns="0" bIns="0" rtlCol="0" anchor="t">
            <a:spAutoFit/>
          </a:bodyPr>
          <a:lstStyle/>
          <a:p>
            <a:pPr marL="0" lvl="0" indent="0" algn="l">
              <a:lnSpc>
                <a:spcPts val="5850"/>
              </a:lnSpc>
            </a:pPr>
            <a:r>
              <a:rPr lang="en-US" sz="4500" b="1">
                <a:solidFill>
                  <a:srgbClr val="FFFFFF"/>
                </a:solidFill>
                <a:latin typeface="Proxima Nova 1"/>
                <a:ea typeface="Proxima Nova 1"/>
                <a:cs typeface="Proxima Nova 1"/>
                <a:sym typeface="Proxima Nova 1"/>
              </a:rPr>
              <a:t>Office of the Welfare Fraud Inspector General</a:t>
            </a:r>
          </a:p>
        </p:txBody>
      </p:sp>
      <p:grpSp>
        <p:nvGrpSpPr>
          <p:cNvPr id="5" name="Group 5"/>
          <p:cNvGrpSpPr/>
          <p:nvPr/>
        </p:nvGrpSpPr>
        <p:grpSpPr>
          <a:xfrm>
            <a:off x="0" y="9110271"/>
            <a:ext cx="18288000" cy="1359164"/>
            <a:chOff x="0" y="0"/>
            <a:chExt cx="24384000" cy="1812219"/>
          </a:xfrm>
        </p:grpSpPr>
        <p:grpSp>
          <p:nvGrpSpPr>
            <p:cNvPr id="6" name="Group 6"/>
            <p:cNvGrpSpPr/>
            <p:nvPr/>
          </p:nvGrpSpPr>
          <p:grpSpPr>
            <a:xfrm>
              <a:off x="0" y="151498"/>
              <a:ext cx="24384000" cy="1417474"/>
              <a:chOff x="0" y="0"/>
              <a:chExt cx="4816593" cy="279995"/>
            </a:xfrm>
          </p:grpSpPr>
          <p:sp>
            <p:nvSpPr>
              <p:cNvPr id="7" name="Freeform 7"/>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F2A900"/>
              </a:solidFill>
            </p:spPr>
            <p:txBody>
              <a:bodyPr/>
              <a:lstStyle/>
              <a:p>
                <a:endParaRPr lang="en-US"/>
              </a:p>
            </p:txBody>
          </p:sp>
          <p:sp>
            <p:nvSpPr>
              <p:cNvPr id="8" name="TextBox 8"/>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9" name="Freeform 9"/>
            <p:cNvSpPr/>
            <p:nvPr/>
          </p:nvSpPr>
          <p:spPr>
            <a:xfrm>
              <a:off x="19702376" y="0"/>
              <a:ext cx="4015479" cy="1812219"/>
            </a:xfrm>
            <a:custGeom>
              <a:avLst/>
              <a:gdLst/>
              <a:ahLst/>
              <a:cxnLst/>
              <a:rect l="l" t="t" r="r" b="b"/>
              <a:pathLst>
                <a:path w="4015479" h="1812219">
                  <a:moveTo>
                    <a:pt x="0" y="0"/>
                  </a:moveTo>
                  <a:lnTo>
                    <a:pt x="4015478" y="0"/>
                  </a:lnTo>
                  <a:lnTo>
                    <a:pt x="4015478" y="1812219"/>
                  </a:lnTo>
                  <a:lnTo>
                    <a:pt x="0" y="1812219"/>
                  </a:lnTo>
                  <a:lnTo>
                    <a:pt x="0" y="0"/>
                  </a:lnTo>
                  <a:close/>
                </a:path>
              </a:pathLst>
            </a:custGeom>
            <a:blipFill>
              <a:blip r:embed="rId3"/>
              <a:stretch>
                <a:fillRect t="-5394" b="-5394"/>
              </a:stretch>
            </a:blipFill>
          </p:spPr>
          <p:txBody>
            <a:bodyPr/>
            <a:lstStyle/>
            <a:p>
              <a:endParaRPr lang="en-US"/>
            </a:p>
          </p:txBody>
        </p:sp>
      </p:grpSp>
      <p:sp>
        <p:nvSpPr>
          <p:cNvPr id="10" name="TextBox 10"/>
          <p:cNvSpPr txBox="1"/>
          <p:nvPr/>
        </p:nvSpPr>
        <p:spPr>
          <a:xfrm>
            <a:off x="0" y="1548879"/>
            <a:ext cx="18288000" cy="3391535"/>
          </a:xfrm>
          <a:prstGeom prst="rect">
            <a:avLst/>
          </a:prstGeom>
        </p:spPr>
        <p:txBody>
          <a:bodyPr lIns="0" tIns="0" rIns="0" bIns="0" rtlCol="0" anchor="t">
            <a:spAutoFit/>
          </a:bodyPr>
          <a:lstStyle/>
          <a:p>
            <a:pPr marL="755651" lvl="1" indent="-377825" algn="l">
              <a:lnSpc>
                <a:spcPts val="6895"/>
              </a:lnSpc>
              <a:buFont typeface="Arial"/>
              <a:buChar char="•"/>
            </a:pPr>
            <a:r>
              <a:rPr lang="en-US" sz="3500">
                <a:solidFill>
                  <a:srgbClr val="FFFFFF"/>
                </a:solidFill>
                <a:latin typeface="Proxima Nova 3"/>
                <a:ea typeface="Proxima Nova 3"/>
                <a:cs typeface="Proxima Nova 3"/>
                <a:sym typeface="Proxima Nova 3"/>
              </a:rPr>
              <a:t>Tasked with maintaining the integrity of New York State's public assistance programs.</a:t>
            </a:r>
          </a:p>
          <a:p>
            <a:pPr marL="755651" lvl="1" indent="-377825" algn="l">
              <a:lnSpc>
                <a:spcPts val="6895"/>
              </a:lnSpc>
              <a:buFont typeface="Arial"/>
              <a:buChar char="•"/>
            </a:pPr>
            <a:r>
              <a:rPr lang="en-US" sz="3500">
                <a:solidFill>
                  <a:srgbClr val="FFFFFF"/>
                </a:solidFill>
                <a:latin typeface="Proxima Nova 3"/>
                <a:ea typeface="Proxima Nova 3"/>
                <a:cs typeface="Proxima Nova 3"/>
                <a:sym typeface="Proxima Nova 3"/>
              </a:rPr>
              <a:t>Conducts investigations of fraud, abuse and illegal acts perpetrated within local social services districts and by beneficiaries of public assistance services.</a:t>
            </a:r>
          </a:p>
          <a:p>
            <a:pPr marL="755651" lvl="1" indent="-377825" algn="l">
              <a:lnSpc>
                <a:spcPts val="6895"/>
              </a:lnSpc>
              <a:buFont typeface="Arial"/>
              <a:buChar char="•"/>
            </a:pPr>
            <a:r>
              <a:rPr lang="en-US" sz="3500">
                <a:solidFill>
                  <a:srgbClr val="FFFFFF"/>
                </a:solidFill>
                <a:latin typeface="Proxima Nova 3"/>
                <a:ea typeface="Proxima Nova 3"/>
                <a:cs typeface="Proxima Nova 3"/>
                <a:sym typeface="Proxima Nova 3"/>
              </a:rPr>
              <a:t>Establishes initiatives aimed at the early detection and prevention of fraud.</a:t>
            </a:r>
          </a:p>
        </p:txBody>
      </p:sp>
      <p:sp>
        <p:nvSpPr>
          <p:cNvPr id="11" name="Freeform 11"/>
          <p:cNvSpPr/>
          <p:nvPr/>
        </p:nvSpPr>
        <p:spPr>
          <a:xfrm>
            <a:off x="6230734" y="5596346"/>
            <a:ext cx="5162119" cy="3174703"/>
          </a:xfrm>
          <a:custGeom>
            <a:avLst/>
            <a:gdLst/>
            <a:ahLst/>
            <a:cxnLst/>
            <a:rect l="l" t="t" r="r" b="b"/>
            <a:pathLst>
              <a:path w="5162119" h="3174703">
                <a:moveTo>
                  <a:pt x="0" y="0"/>
                </a:moveTo>
                <a:lnTo>
                  <a:pt x="5162119" y="0"/>
                </a:lnTo>
                <a:lnTo>
                  <a:pt x="5162119" y="3174703"/>
                </a:lnTo>
                <a:lnTo>
                  <a:pt x="0" y="3174703"/>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54973"/>
        </a:solidFill>
        <a:effectLst/>
      </p:bgPr>
    </p:bg>
    <p:spTree>
      <p:nvGrpSpPr>
        <p:cNvPr id="1" name=""/>
        <p:cNvGrpSpPr/>
        <p:nvPr/>
      </p:nvGrpSpPr>
      <p:grpSpPr>
        <a:xfrm>
          <a:off x="0" y="0"/>
          <a:ext cx="0" cy="0"/>
          <a:chOff x="0" y="0"/>
          <a:chExt cx="0" cy="0"/>
        </a:xfrm>
      </p:grpSpPr>
      <p:grpSp>
        <p:nvGrpSpPr>
          <p:cNvPr id="2" name="Group 2"/>
          <p:cNvGrpSpPr/>
          <p:nvPr/>
        </p:nvGrpSpPr>
        <p:grpSpPr>
          <a:xfrm>
            <a:off x="8210788" y="266550"/>
            <a:ext cx="9409824" cy="5659465"/>
            <a:chOff x="0" y="0"/>
            <a:chExt cx="2478308" cy="1490559"/>
          </a:xfrm>
        </p:grpSpPr>
        <p:sp>
          <p:nvSpPr>
            <p:cNvPr id="3" name="Freeform 3"/>
            <p:cNvSpPr/>
            <p:nvPr/>
          </p:nvSpPr>
          <p:spPr>
            <a:xfrm>
              <a:off x="0" y="0"/>
              <a:ext cx="2478308" cy="1490559"/>
            </a:xfrm>
            <a:custGeom>
              <a:avLst/>
              <a:gdLst/>
              <a:ahLst/>
              <a:cxnLst/>
              <a:rect l="l" t="t" r="r" b="b"/>
              <a:pathLst>
                <a:path w="2478308" h="1490559">
                  <a:moveTo>
                    <a:pt x="41960" y="0"/>
                  </a:moveTo>
                  <a:lnTo>
                    <a:pt x="2436347" y="0"/>
                  </a:lnTo>
                  <a:cubicBezTo>
                    <a:pt x="2459521" y="0"/>
                    <a:pt x="2478308" y="18786"/>
                    <a:pt x="2478308" y="41960"/>
                  </a:cubicBezTo>
                  <a:lnTo>
                    <a:pt x="2478308" y="1448599"/>
                  </a:lnTo>
                  <a:cubicBezTo>
                    <a:pt x="2478308" y="1459727"/>
                    <a:pt x="2473887" y="1470400"/>
                    <a:pt x="2466018" y="1478269"/>
                  </a:cubicBezTo>
                  <a:cubicBezTo>
                    <a:pt x="2458149" y="1486138"/>
                    <a:pt x="2447476" y="1490559"/>
                    <a:pt x="2436347" y="1490559"/>
                  </a:cubicBezTo>
                  <a:lnTo>
                    <a:pt x="41960" y="1490559"/>
                  </a:lnTo>
                  <a:cubicBezTo>
                    <a:pt x="18786" y="1490559"/>
                    <a:pt x="0" y="1471773"/>
                    <a:pt x="0" y="1448599"/>
                  </a:cubicBezTo>
                  <a:lnTo>
                    <a:pt x="0" y="41960"/>
                  </a:lnTo>
                  <a:cubicBezTo>
                    <a:pt x="0" y="18786"/>
                    <a:pt x="18786" y="0"/>
                    <a:pt x="41960" y="0"/>
                  </a:cubicBezTo>
                  <a:close/>
                </a:path>
              </a:pathLst>
            </a:custGeom>
            <a:solidFill>
              <a:srgbClr val="B7C9D3"/>
            </a:solidFill>
          </p:spPr>
          <p:txBody>
            <a:bodyPr/>
            <a:lstStyle/>
            <a:p>
              <a:endParaRPr lang="en-US"/>
            </a:p>
          </p:txBody>
        </p:sp>
        <p:sp>
          <p:nvSpPr>
            <p:cNvPr id="4" name="TextBox 4"/>
            <p:cNvSpPr txBox="1"/>
            <p:nvPr/>
          </p:nvSpPr>
          <p:spPr>
            <a:xfrm>
              <a:off x="0" y="-47625"/>
              <a:ext cx="2478308" cy="1538184"/>
            </a:xfrm>
            <a:prstGeom prst="rect">
              <a:avLst/>
            </a:prstGeom>
          </p:spPr>
          <p:txBody>
            <a:bodyPr lIns="50800" tIns="50800" rIns="50800" bIns="50800" rtlCol="0" anchor="ctr"/>
            <a:lstStyle/>
            <a:p>
              <a:pPr algn="ctr">
                <a:lnSpc>
                  <a:spcPts val="2800"/>
                </a:lnSpc>
              </a:pPr>
              <a:endParaRPr/>
            </a:p>
          </p:txBody>
        </p:sp>
      </p:grpSp>
      <p:pic>
        <p:nvPicPr>
          <p:cNvPr id="5" name="Picture 5"/>
          <p:cNvPicPr>
            <a:picLocks noChangeAspect="1"/>
          </p:cNvPicPr>
          <p:nvPr/>
        </p:nvPicPr>
        <p:blipFill>
          <a:blip r:embed="rId3"/>
          <a:stretch>
            <a:fillRect/>
          </a:stretch>
        </p:blipFill>
        <p:spPr>
          <a:xfrm>
            <a:off x="10558096" y="712009"/>
            <a:ext cx="4711074" cy="4710967"/>
          </a:xfrm>
          <a:prstGeom prst="rect">
            <a:avLst/>
          </a:prstGeom>
        </p:spPr>
      </p:pic>
      <p:sp>
        <p:nvSpPr>
          <p:cNvPr id="6" name="AutoShape 6"/>
          <p:cNvSpPr/>
          <p:nvPr/>
        </p:nvSpPr>
        <p:spPr>
          <a:xfrm flipV="1">
            <a:off x="9658788" y="5327793"/>
            <a:ext cx="2748935" cy="0"/>
          </a:xfrm>
          <a:prstGeom prst="line">
            <a:avLst/>
          </a:prstGeom>
          <a:ln w="47625" cap="flat">
            <a:solidFill>
              <a:srgbClr val="FACE00"/>
            </a:solidFill>
            <a:prstDash val="solid"/>
            <a:headEnd type="none" w="sm" len="sm"/>
            <a:tailEnd type="none" w="sm" len="sm"/>
          </a:ln>
        </p:spPr>
        <p:txBody>
          <a:bodyPr/>
          <a:lstStyle/>
          <a:p>
            <a:endParaRPr lang="en-US"/>
          </a:p>
        </p:txBody>
      </p:sp>
      <p:sp>
        <p:nvSpPr>
          <p:cNvPr id="7" name="Freeform 7"/>
          <p:cNvSpPr/>
          <p:nvPr/>
        </p:nvSpPr>
        <p:spPr>
          <a:xfrm>
            <a:off x="13750722" y="2173387"/>
            <a:ext cx="156204" cy="156204"/>
          </a:xfrm>
          <a:custGeom>
            <a:avLst/>
            <a:gdLst/>
            <a:ahLst/>
            <a:cxnLst/>
            <a:rect l="l" t="t" r="r" b="b"/>
            <a:pathLst>
              <a:path w="156204" h="156204">
                <a:moveTo>
                  <a:pt x="0" y="0"/>
                </a:moveTo>
                <a:lnTo>
                  <a:pt x="156205" y="0"/>
                </a:lnTo>
                <a:lnTo>
                  <a:pt x="156205" y="156205"/>
                </a:lnTo>
                <a:lnTo>
                  <a:pt x="0" y="1562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AutoShape 8"/>
          <p:cNvSpPr/>
          <p:nvPr/>
        </p:nvSpPr>
        <p:spPr>
          <a:xfrm>
            <a:off x="13828825" y="793762"/>
            <a:ext cx="141" cy="1457728"/>
          </a:xfrm>
          <a:prstGeom prst="line">
            <a:avLst/>
          </a:prstGeom>
          <a:ln w="76200" cap="flat">
            <a:solidFill>
              <a:srgbClr val="FACE00"/>
            </a:solidFill>
            <a:prstDash val="solid"/>
            <a:headEnd type="none" w="sm" len="sm"/>
            <a:tailEnd type="none" w="sm" len="sm"/>
          </a:ln>
        </p:spPr>
        <p:txBody>
          <a:bodyPr/>
          <a:lstStyle/>
          <a:p>
            <a:endParaRPr lang="en-US"/>
          </a:p>
        </p:txBody>
      </p:sp>
      <p:sp>
        <p:nvSpPr>
          <p:cNvPr id="9" name="AutoShape 9"/>
          <p:cNvSpPr/>
          <p:nvPr/>
        </p:nvSpPr>
        <p:spPr>
          <a:xfrm>
            <a:off x="13829137" y="833663"/>
            <a:ext cx="3263202" cy="0"/>
          </a:xfrm>
          <a:prstGeom prst="line">
            <a:avLst/>
          </a:prstGeom>
          <a:ln w="76200" cap="flat">
            <a:solidFill>
              <a:srgbClr val="FACE00"/>
            </a:solidFill>
            <a:prstDash val="solid"/>
            <a:headEnd type="none" w="sm" len="sm"/>
            <a:tailEnd type="none" w="sm" len="sm"/>
          </a:ln>
        </p:spPr>
        <p:txBody>
          <a:bodyPr/>
          <a:lstStyle/>
          <a:p>
            <a:endParaRPr lang="en-US"/>
          </a:p>
        </p:txBody>
      </p:sp>
      <p:sp>
        <p:nvSpPr>
          <p:cNvPr id="10" name="TextBox 10"/>
          <p:cNvSpPr txBox="1"/>
          <p:nvPr/>
        </p:nvSpPr>
        <p:spPr>
          <a:xfrm>
            <a:off x="13428191" y="430312"/>
            <a:ext cx="4192421" cy="847725"/>
          </a:xfrm>
          <a:prstGeom prst="rect">
            <a:avLst/>
          </a:prstGeom>
        </p:spPr>
        <p:txBody>
          <a:bodyPr lIns="0" tIns="0" rIns="0" bIns="0" rtlCol="0" anchor="t">
            <a:spAutoFit/>
          </a:bodyPr>
          <a:lstStyle/>
          <a:p>
            <a:pPr algn="ctr">
              <a:lnSpc>
                <a:spcPts val="3359"/>
              </a:lnSpc>
            </a:pPr>
            <a:r>
              <a:rPr lang="en-US" sz="2799">
                <a:solidFill>
                  <a:srgbClr val="FFFFFF"/>
                </a:solidFill>
                <a:latin typeface="Proxima Nova 6"/>
                <a:ea typeface="Proxima Nova 6"/>
                <a:cs typeface="Proxima Nova 6"/>
                <a:sym typeface="Proxima Nova 6"/>
              </a:rPr>
              <a:t>Allegations of Fraud</a:t>
            </a:r>
          </a:p>
          <a:p>
            <a:pPr algn="ctr">
              <a:lnSpc>
                <a:spcPts val="3359"/>
              </a:lnSpc>
            </a:pPr>
            <a:r>
              <a:rPr lang="en-US" sz="2799">
                <a:solidFill>
                  <a:srgbClr val="FFFFFF"/>
                </a:solidFill>
                <a:latin typeface="Proxima Nova 6"/>
                <a:ea typeface="Proxima Nova 6"/>
                <a:cs typeface="Proxima Nova 6"/>
                <a:sym typeface="Proxima Nova 6"/>
              </a:rPr>
              <a:t>(20.9%)</a:t>
            </a:r>
          </a:p>
        </p:txBody>
      </p:sp>
      <p:sp>
        <p:nvSpPr>
          <p:cNvPr id="11" name="Freeform 11"/>
          <p:cNvSpPr/>
          <p:nvPr/>
        </p:nvSpPr>
        <p:spPr>
          <a:xfrm>
            <a:off x="12328208" y="4239060"/>
            <a:ext cx="105257" cy="105257"/>
          </a:xfrm>
          <a:custGeom>
            <a:avLst/>
            <a:gdLst/>
            <a:ahLst/>
            <a:cxnLst/>
            <a:rect l="l" t="t" r="r" b="b"/>
            <a:pathLst>
              <a:path w="105257" h="105257">
                <a:moveTo>
                  <a:pt x="0" y="0"/>
                </a:moveTo>
                <a:lnTo>
                  <a:pt x="105256" y="0"/>
                </a:lnTo>
                <a:lnTo>
                  <a:pt x="105256" y="105257"/>
                </a:lnTo>
                <a:lnTo>
                  <a:pt x="0" y="105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AutoShape 12"/>
          <p:cNvSpPr/>
          <p:nvPr/>
        </p:nvSpPr>
        <p:spPr>
          <a:xfrm>
            <a:off x="12380836" y="4291688"/>
            <a:ext cx="0" cy="1036105"/>
          </a:xfrm>
          <a:prstGeom prst="line">
            <a:avLst/>
          </a:prstGeom>
          <a:ln w="47625" cap="flat">
            <a:solidFill>
              <a:srgbClr val="FACE00"/>
            </a:solidFill>
            <a:prstDash val="solid"/>
            <a:headEnd type="none" w="sm" len="sm"/>
            <a:tailEnd type="none" w="sm" len="sm"/>
          </a:ln>
        </p:spPr>
        <p:txBody>
          <a:bodyPr/>
          <a:lstStyle/>
          <a:p>
            <a:endParaRPr lang="en-US"/>
          </a:p>
        </p:txBody>
      </p:sp>
      <p:grpSp>
        <p:nvGrpSpPr>
          <p:cNvPr id="13" name="Group 13"/>
          <p:cNvGrpSpPr/>
          <p:nvPr/>
        </p:nvGrpSpPr>
        <p:grpSpPr>
          <a:xfrm>
            <a:off x="0" y="9187487"/>
            <a:ext cx="18288000" cy="1359164"/>
            <a:chOff x="0" y="0"/>
            <a:chExt cx="24384000" cy="1812219"/>
          </a:xfrm>
        </p:grpSpPr>
        <p:grpSp>
          <p:nvGrpSpPr>
            <p:cNvPr id="14" name="Group 14"/>
            <p:cNvGrpSpPr/>
            <p:nvPr/>
          </p:nvGrpSpPr>
          <p:grpSpPr>
            <a:xfrm>
              <a:off x="0" y="151498"/>
              <a:ext cx="24384000" cy="1417474"/>
              <a:chOff x="0" y="0"/>
              <a:chExt cx="4816593" cy="279995"/>
            </a:xfrm>
          </p:grpSpPr>
          <p:sp>
            <p:nvSpPr>
              <p:cNvPr id="15" name="Freeform 15"/>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F2A900"/>
              </a:solidFill>
            </p:spPr>
            <p:txBody>
              <a:bodyPr/>
              <a:lstStyle/>
              <a:p>
                <a:endParaRPr lang="en-US"/>
              </a:p>
            </p:txBody>
          </p:sp>
          <p:sp>
            <p:nvSpPr>
              <p:cNvPr id="16" name="TextBox 16"/>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17" name="Freeform 17"/>
            <p:cNvSpPr/>
            <p:nvPr/>
          </p:nvSpPr>
          <p:spPr>
            <a:xfrm>
              <a:off x="19702376" y="0"/>
              <a:ext cx="4015479" cy="1812219"/>
            </a:xfrm>
            <a:custGeom>
              <a:avLst/>
              <a:gdLst/>
              <a:ahLst/>
              <a:cxnLst/>
              <a:rect l="l" t="t" r="r" b="b"/>
              <a:pathLst>
                <a:path w="4015479" h="1812219">
                  <a:moveTo>
                    <a:pt x="0" y="0"/>
                  </a:moveTo>
                  <a:lnTo>
                    <a:pt x="4015478" y="0"/>
                  </a:lnTo>
                  <a:lnTo>
                    <a:pt x="4015478" y="1812219"/>
                  </a:lnTo>
                  <a:lnTo>
                    <a:pt x="0" y="1812219"/>
                  </a:lnTo>
                  <a:lnTo>
                    <a:pt x="0" y="0"/>
                  </a:lnTo>
                  <a:close/>
                </a:path>
              </a:pathLst>
            </a:custGeom>
            <a:blipFill>
              <a:blip r:embed="rId6"/>
              <a:stretch>
                <a:fillRect t="-5394" b="-5394"/>
              </a:stretch>
            </a:blipFill>
          </p:spPr>
          <p:txBody>
            <a:bodyPr/>
            <a:lstStyle/>
            <a:p>
              <a:endParaRPr lang="en-US"/>
            </a:p>
          </p:txBody>
        </p:sp>
      </p:grpSp>
      <p:sp>
        <p:nvSpPr>
          <p:cNvPr id="18" name="Freeform 18"/>
          <p:cNvSpPr/>
          <p:nvPr/>
        </p:nvSpPr>
        <p:spPr>
          <a:xfrm rot="-977833">
            <a:off x="856573" y="275623"/>
            <a:ext cx="6058967" cy="7790784"/>
          </a:xfrm>
          <a:custGeom>
            <a:avLst/>
            <a:gdLst/>
            <a:ahLst/>
            <a:cxnLst/>
            <a:rect l="l" t="t" r="r" b="b"/>
            <a:pathLst>
              <a:path w="6058967" h="7790784">
                <a:moveTo>
                  <a:pt x="0" y="0"/>
                </a:moveTo>
                <a:lnTo>
                  <a:pt x="6058968" y="0"/>
                </a:lnTo>
                <a:lnTo>
                  <a:pt x="6058968" y="7790784"/>
                </a:lnTo>
                <a:lnTo>
                  <a:pt x="0" y="7790784"/>
                </a:lnTo>
                <a:lnTo>
                  <a:pt x="0" y="0"/>
                </a:lnTo>
                <a:close/>
              </a:path>
            </a:pathLst>
          </a:custGeom>
          <a:blipFill>
            <a:blip r:embed="rId7"/>
            <a:stretch>
              <a:fillRect r="-33642"/>
            </a:stretch>
          </a:blipFill>
          <a:ln w="104775" cap="sq">
            <a:solidFill>
              <a:srgbClr val="F2A900"/>
            </a:solidFill>
            <a:prstDash val="solid"/>
            <a:miter/>
          </a:ln>
        </p:spPr>
        <p:txBody>
          <a:bodyPr/>
          <a:lstStyle/>
          <a:p>
            <a:endParaRPr lang="en-US"/>
          </a:p>
        </p:txBody>
      </p:sp>
      <p:sp>
        <p:nvSpPr>
          <p:cNvPr id="19" name="TextBox 19"/>
          <p:cNvSpPr txBox="1"/>
          <p:nvPr/>
        </p:nvSpPr>
        <p:spPr>
          <a:xfrm>
            <a:off x="12040839" y="3155755"/>
            <a:ext cx="1745871" cy="336745"/>
          </a:xfrm>
          <a:prstGeom prst="rect">
            <a:avLst/>
          </a:prstGeom>
        </p:spPr>
        <p:txBody>
          <a:bodyPr lIns="0" tIns="0" rIns="0" bIns="0" rtlCol="0" anchor="t">
            <a:spAutoFit/>
          </a:bodyPr>
          <a:lstStyle/>
          <a:p>
            <a:pPr algn="ctr">
              <a:lnSpc>
                <a:spcPts val="2954"/>
              </a:lnSpc>
            </a:pPr>
            <a:r>
              <a:rPr lang="en-US" sz="1881" spc="90">
                <a:solidFill>
                  <a:srgbClr val="FACE00"/>
                </a:solidFill>
                <a:latin typeface="Proxima Nova 2"/>
                <a:ea typeface="Proxima Nova 2"/>
                <a:cs typeface="Proxima Nova 2"/>
                <a:sym typeface="Proxima Nova 2"/>
              </a:rPr>
              <a:t>COMPLAINTS</a:t>
            </a:r>
          </a:p>
        </p:txBody>
      </p:sp>
      <p:sp>
        <p:nvSpPr>
          <p:cNvPr id="20" name="TextBox 20"/>
          <p:cNvSpPr txBox="1"/>
          <p:nvPr/>
        </p:nvSpPr>
        <p:spPr>
          <a:xfrm>
            <a:off x="12433464" y="2548143"/>
            <a:ext cx="994727" cy="770393"/>
          </a:xfrm>
          <a:prstGeom prst="rect">
            <a:avLst/>
          </a:prstGeom>
        </p:spPr>
        <p:txBody>
          <a:bodyPr lIns="0" tIns="0" rIns="0" bIns="0" rtlCol="0" anchor="t">
            <a:spAutoFit/>
          </a:bodyPr>
          <a:lstStyle/>
          <a:p>
            <a:pPr algn="l">
              <a:lnSpc>
                <a:spcPts val="5970"/>
              </a:lnSpc>
            </a:pPr>
            <a:r>
              <a:rPr lang="en-US" sz="5191">
                <a:solidFill>
                  <a:srgbClr val="FACE00"/>
                </a:solidFill>
                <a:latin typeface="Norwester"/>
                <a:ea typeface="Norwester"/>
                <a:cs typeface="Norwester"/>
                <a:sym typeface="Norwester"/>
              </a:rPr>
              <a:t>990</a:t>
            </a:r>
          </a:p>
        </p:txBody>
      </p:sp>
      <p:sp>
        <p:nvSpPr>
          <p:cNvPr id="21" name="TextBox 21"/>
          <p:cNvSpPr txBox="1"/>
          <p:nvPr/>
        </p:nvSpPr>
        <p:spPr>
          <a:xfrm>
            <a:off x="8230259" y="4899168"/>
            <a:ext cx="4203206" cy="847725"/>
          </a:xfrm>
          <a:prstGeom prst="rect">
            <a:avLst/>
          </a:prstGeom>
        </p:spPr>
        <p:txBody>
          <a:bodyPr lIns="0" tIns="0" rIns="0" bIns="0" rtlCol="0" anchor="t">
            <a:spAutoFit/>
          </a:bodyPr>
          <a:lstStyle/>
          <a:p>
            <a:pPr algn="ctr">
              <a:lnSpc>
                <a:spcPts val="3359"/>
              </a:lnSpc>
            </a:pPr>
            <a:r>
              <a:rPr lang="en-US" sz="2799">
                <a:solidFill>
                  <a:srgbClr val="FFFFFF"/>
                </a:solidFill>
                <a:latin typeface="Proxima Nova 6"/>
                <a:ea typeface="Proxima Nova 6"/>
                <a:cs typeface="Proxima Nova 6"/>
                <a:sym typeface="Proxima Nova 6"/>
              </a:rPr>
              <a:t>Requests for Assistance</a:t>
            </a:r>
          </a:p>
          <a:p>
            <a:pPr algn="ctr">
              <a:lnSpc>
                <a:spcPts val="3359"/>
              </a:lnSpc>
            </a:pPr>
            <a:r>
              <a:rPr lang="en-US" sz="2799">
                <a:solidFill>
                  <a:srgbClr val="FFFFFF"/>
                </a:solidFill>
                <a:latin typeface="Proxima Nova 6"/>
                <a:ea typeface="Proxima Nova 6"/>
                <a:cs typeface="Proxima Nova 6"/>
                <a:sym typeface="Proxima Nova 6"/>
              </a:rPr>
              <a:t>(79.1%)</a:t>
            </a:r>
          </a:p>
        </p:txBody>
      </p:sp>
      <p:sp>
        <p:nvSpPr>
          <p:cNvPr id="22" name="TextBox 22"/>
          <p:cNvSpPr txBox="1"/>
          <p:nvPr/>
        </p:nvSpPr>
        <p:spPr>
          <a:xfrm>
            <a:off x="8210788" y="6287965"/>
            <a:ext cx="9634132" cy="2472055"/>
          </a:xfrm>
          <a:prstGeom prst="rect">
            <a:avLst/>
          </a:prstGeom>
        </p:spPr>
        <p:txBody>
          <a:bodyPr lIns="0" tIns="0" rIns="0" bIns="0" rtlCol="0" anchor="t">
            <a:spAutoFit/>
          </a:bodyPr>
          <a:lstStyle/>
          <a:p>
            <a:pPr algn="ctr">
              <a:lnSpc>
                <a:spcPts val="3919"/>
              </a:lnSpc>
              <a:spcBef>
                <a:spcPct val="0"/>
              </a:spcBef>
            </a:pPr>
            <a:r>
              <a:rPr lang="en-US" sz="2799" spc="55">
                <a:solidFill>
                  <a:srgbClr val="FFFFFF"/>
                </a:solidFill>
                <a:latin typeface="Proxima Nova 3"/>
                <a:ea typeface="Proxima Nova 3"/>
                <a:cs typeface="Proxima Nova 3"/>
                <a:sym typeface="Proxima Nova 3"/>
              </a:rPr>
              <a:t>Prosecutions of OWIG cases in 2024 led to almost </a:t>
            </a:r>
            <a:r>
              <a:rPr lang="en-US" sz="2799" spc="55">
                <a:solidFill>
                  <a:srgbClr val="F2A900"/>
                </a:solidFill>
                <a:latin typeface="Proxima Nova 3"/>
                <a:ea typeface="Proxima Nova 3"/>
                <a:cs typeface="Proxima Nova 3"/>
                <a:sym typeface="Proxima Nova 3"/>
              </a:rPr>
              <a:t>$600,000 in court-ordered restitution</a:t>
            </a:r>
            <a:r>
              <a:rPr lang="en-US" sz="2799" spc="55">
                <a:solidFill>
                  <a:srgbClr val="FFFFFF"/>
                </a:solidFill>
                <a:latin typeface="Proxima Nova 3"/>
                <a:ea typeface="Proxima Nova 3"/>
                <a:cs typeface="Proxima Nova 3"/>
                <a:sym typeface="Proxima Nova 3"/>
              </a:rPr>
              <a:t>, including: </a:t>
            </a:r>
          </a:p>
          <a:p>
            <a:pPr algn="ctr">
              <a:lnSpc>
                <a:spcPts val="3919"/>
              </a:lnSpc>
              <a:spcBef>
                <a:spcPct val="0"/>
              </a:spcBef>
            </a:pPr>
            <a:r>
              <a:rPr lang="en-US" sz="2799" spc="55">
                <a:solidFill>
                  <a:srgbClr val="F2A900"/>
                </a:solidFill>
                <a:latin typeface="Proxima Nova 3"/>
                <a:ea typeface="Proxima Nova 3"/>
                <a:cs typeface="Proxima Nova 3"/>
                <a:sym typeface="Proxima Nova 3"/>
              </a:rPr>
              <a:t>$140,528 </a:t>
            </a:r>
            <a:r>
              <a:rPr lang="en-US" sz="2799" spc="55">
                <a:solidFill>
                  <a:srgbClr val="FFFFFF"/>
                </a:solidFill>
                <a:latin typeface="Proxima Nova 3"/>
                <a:ea typeface="Proxima Nova 3"/>
                <a:cs typeface="Proxima Nova 3"/>
                <a:sym typeface="Proxima Nova 3"/>
              </a:rPr>
              <a:t>of stolen public assistance funds, </a:t>
            </a:r>
          </a:p>
          <a:p>
            <a:pPr algn="ctr">
              <a:lnSpc>
                <a:spcPts val="3919"/>
              </a:lnSpc>
              <a:spcBef>
                <a:spcPct val="0"/>
              </a:spcBef>
            </a:pPr>
            <a:r>
              <a:rPr lang="en-US" sz="2799" spc="55">
                <a:solidFill>
                  <a:srgbClr val="F2A900"/>
                </a:solidFill>
                <a:latin typeface="Proxima Nova 3"/>
                <a:ea typeface="Proxima Nova 3"/>
                <a:cs typeface="Proxima Nova 3"/>
                <a:sym typeface="Proxima Nova 3"/>
              </a:rPr>
              <a:t>$72,459 </a:t>
            </a:r>
            <a:r>
              <a:rPr lang="en-US" sz="2799" spc="55">
                <a:solidFill>
                  <a:srgbClr val="FFFFFF"/>
                </a:solidFill>
                <a:latin typeface="Proxima Nova 3"/>
                <a:ea typeface="Proxima Nova 3"/>
                <a:cs typeface="Proxima Nova 3"/>
                <a:sym typeface="Proxima Nova 3"/>
              </a:rPr>
              <a:t>to the U.S. Social Security Administration, and </a:t>
            </a:r>
          </a:p>
          <a:p>
            <a:pPr algn="ctr">
              <a:lnSpc>
                <a:spcPts val="3919"/>
              </a:lnSpc>
              <a:spcBef>
                <a:spcPct val="0"/>
              </a:spcBef>
            </a:pPr>
            <a:r>
              <a:rPr lang="en-US" sz="2799" spc="55">
                <a:solidFill>
                  <a:srgbClr val="F2A900"/>
                </a:solidFill>
                <a:latin typeface="Proxima Nova 3"/>
                <a:ea typeface="Proxima Nova 3"/>
                <a:cs typeface="Proxima Nova 3"/>
                <a:sym typeface="Proxima Nova 3"/>
              </a:rPr>
              <a:t>$381,815 </a:t>
            </a:r>
            <a:r>
              <a:rPr lang="en-US" sz="2799" spc="55">
                <a:solidFill>
                  <a:srgbClr val="FFFFFF"/>
                </a:solidFill>
                <a:latin typeface="Proxima Nova 3"/>
                <a:ea typeface="Proxima Nova 3"/>
                <a:cs typeface="Proxima Nova 3"/>
                <a:sym typeface="Proxima Nova 3"/>
              </a:rPr>
              <a:t>of unemployment insurance benefits.</a:t>
            </a:r>
          </a:p>
        </p:txBody>
      </p:sp>
      <p:sp>
        <p:nvSpPr>
          <p:cNvPr id="23" name="TextBox 23"/>
          <p:cNvSpPr txBox="1"/>
          <p:nvPr/>
        </p:nvSpPr>
        <p:spPr>
          <a:xfrm>
            <a:off x="346141" y="8791826"/>
            <a:ext cx="8572619" cy="298608"/>
          </a:xfrm>
          <a:prstGeom prst="rect">
            <a:avLst/>
          </a:prstGeom>
        </p:spPr>
        <p:txBody>
          <a:bodyPr lIns="0" tIns="0" rIns="0" bIns="0" rtlCol="0" anchor="t">
            <a:spAutoFit/>
          </a:bodyPr>
          <a:lstStyle/>
          <a:p>
            <a:pPr algn="l">
              <a:lnSpc>
                <a:spcPts val="2520"/>
              </a:lnSpc>
            </a:pPr>
            <a:r>
              <a:rPr lang="en-US" sz="1800">
                <a:solidFill>
                  <a:schemeClr val="bg1"/>
                </a:solidFill>
                <a:latin typeface="Proxima Nova 6"/>
                <a:ea typeface="Proxima Nova 6"/>
                <a:cs typeface="Proxima Nova 6"/>
                <a:sym typeface="Proxima Nova 6"/>
              </a:rPr>
              <a:t>Source: </a:t>
            </a:r>
            <a:r>
              <a:rPr lang="en-US" sz="1800" u="sng">
                <a:solidFill>
                  <a:schemeClr val="bg1"/>
                </a:solidFill>
                <a:latin typeface="Proxima Nova 6"/>
                <a:ea typeface="Proxima Nova 6"/>
                <a:cs typeface="Proxima Nova 6"/>
                <a:sym typeface="Proxima Nova 6"/>
                <a:hlinkClick r:id="rId8" tooltip="https://ig.ny.gov/news/welfare-inspector-general-releases-2024-annual-report">
                  <a:extLst>
                    <a:ext uri="{A12FA001-AC4F-418D-AE19-62706E023703}">
                      <ahyp:hlinkClr xmlns:ahyp="http://schemas.microsoft.com/office/drawing/2018/hyperlinkcolor" val="tx"/>
                    </a:ext>
                  </a:extLst>
                </a:hlinkClick>
              </a:rPr>
              <a:t>https://ig.ny.gov/news/welfare-inspector-general-releases-2024-annual-report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54973"/>
        </a:solidFill>
        <a:effectLst/>
      </p:bgPr>
    </p:bg>
    <p:spTree>
      <p:nvGrpSpPr>
        <p:cNvPr id="1" name=""/>
        <p:cNvGrpSpPr/>
        <p:nvPr/>
      </p:nvGrpSpPr>
      <p:grpSpPr>
        <a:xfrm>
          <a:off x="0" y="0"/>
          <a:ext cx="0" cy="0"/>
          <a:chOff x="0" y="0"/>
          <a:chExt cx="0" cy="0"/>
        </a:xfrm>
      </p:grpSpPr>
      <p:sp>
        <p:nvSpPr>
          <p:cNvPr id="2" name="Freeform 2"/>
          <p:cNvSpPr/>
          <p:nvPr/>
        </p:nvSpPr>
        <p:spPr>
          <a:xfrm>
            <a:off x="5165537" y="1125241"/>
            <a:ext cx="7956927" cy="8098653"/>
          </a:xfrm>
          <a:custGeom>
            <a:avLst/>
            <a:gdLst/>
            <a:ahLst/>
            <a:cxnLst/>
            <a:rect l="l" t="t" r="r" b="b"/>
            <a:pathLst>
              <a:path w="7956927" h="8098653">
                <a:moveTo>
                  <a:pt x="0" y="0"/>
                </a:moveTo>
                <a:lnTo>
                  <a:pt x="7956926" y="0"/>
                </a:lnTo>
                <a:lnTo>
                  <a:pt x="7956926" y="8098653"/>
                </a:lnTo>
                <a:lnTo>
                  <a:pt x="0" y="8098653"/>
                </a:lnTo>
                <a:lnTo>
                  <a:pt x="0" y="0"/>
                </a:lnTo>
                <a:close/>
              </a:path>
            </a:pathLst>
          </a:custGeom>
          <a:blipFill>
            <a:blip r:embed="rId3">
              <a:alphaModFix amt="15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079758" y="-4971"/>
            <a:ext cx="19647925" cy="1150612"/>
            <a:chOff x="0" y="0"/>
            <a:chExt cx="26197233" cy="1534149"/>
          </a:xfrm>
        </p:grpSpPr>
        <p:grpSp>
          <p:nvGrpSpPr>
            <p:cNvPr id="4" name="Group 4"/>
            <p:cNvGrpSpPr/>
            <p:nvPr/>
          </p:nvGrpSpPr>
          <p:grpSpPr>
            <a:xfrm>
              <a:off x="0" y="0"/>
              <a:ext cx="26197233" cy="1534149"/>
              <a:chOff x="0" y="0"/>
              <a:chExt cx="11488375" cy="672776"/>
            </a:xfrm>
          </p:grpSpPr>
          <p:sp>
            <p:nvSpPr>
              <p:cNvPr id="5" name="Freeform 5"/>
              <p:cNvSpPr/>
              <p:nvPr/>
            </p:nvSpPr>
            <p:spPr>
              <a:xfrm>
                <a:off x="0" y="0"/>
                <a:ext cx="11488376" cy="672777"/>
              </a:xfrm>
              <a:custGeom>
                <a:avLst/>
                <a:gdLst/>
                <a:ahLst/>
                <a:cxnLst/>
                <a:rect l="l" t="t" r="r" b="b"/>
                <a:pathLst>
                  <a:path w="11488376" h="672777">
                    <a:moveTo>
                      <a:pt x="11363916" y="672776"/>
                    </a:moveTo>
                    <a:lnTo>
                      <a:pt x="124460" y="672776"/>
                    </a:lnTo>
                    <a:cubicBezTo>
                      <a:pt x="55880" y="672776"/>
                      <a:pt x="0" y="616896"/>
                      <a:pt x="0" y="548316"/>
                    </a:cubicBezTo>
                    <a:lnTo>
                      <a:pt x="0" y="124460"/>
                    </a:lnTo>
                    <a:cubicBezTo>
                      <a:pt x="0" y="55880"/>
                      <a:pt x="55880" y="0"/>
                      <a:pt x="124460" y="0"/>
                    </a:cubicBezTo>
                    <a:lnTo>
                      <a:pt x="11363916" y="0"/>
                    </a:lnTo>
                    <a:cubicBezTo>
                      <a:pt x="11432495" y="0"/>
                      <a:pt x="11488376" y="55880"/>
                      <a:pt x="11488376" y="124460"/>
                    </a:cubicBezTo>
                    <a:lnTo>
                      <a:pt x="11488376" y="548317"/>
                    </a:lnTo>
                    <a:cubicBezTo>
                      <a:pt x="11488376" y="616896"/>
                      <a:pt x="11432495" y="672777"/>
                      <a:pt x="11363916" y="672777"/>
                    </a:cubicBezTo>
                    <a:close/>
                  </a:path>
                </a:pathLst>
              </a:custGeom>
              <a:solidFill>
                <a:srgbClr val="F2A900"/>
              </a:solidFill>
            </p:spPr>
            <p:txBody>
              <a:bodyPr/>
              <a:lstStyle/>
              <a:p>
                <a:endParaRPr lang="en-US"/>
              </a:p>
            </p:txBody>
          </p:sp>
        </p:grpSp>
        <p:sp>
          <p:nvSpPr>
            <p:cNvPr id="6" name="TextBox 6"/>
            <p:cNvSpPr txBox="1"/>
            <p:nvPr/>
          </p:nvSpPr>
          <p:spPr>
            <a:xfrm>
              <a:off x="2305636" y="240025"/>
              <a:ext cx="21585962" cy="971550"/>
            </a:xfrm>
            <a:prstGeom prst="rect">
              <a:avLst/>
            </a:prstGeom>
          </p:spPr>
          <p:txBody>
            <a:bodyPr lIns="0" tIns="0" rIns="0" bIns="0" rtlCol="0" anchor="t">
              <a:spAutoFit/>
            </a:bodyPr>
            <a:lstStyle/>
            <a:p>
              <a:pPr marL="0" lvl="0" indent="0" algn="l">
                <a:lnSpc>
                  <a:spcPts val="5850"/>
                </a:lnSpc>
              </a:pPr>
              <a:r>
                <a:rPr lang="en-US" sz="4500" b="1">
                  <a:solidFill>
                    <a:srgbClr val="FFFFFF"/>
                  </a:solidFill>
                  <a:latin typeface="Proxima Nova 1"/>
                  <a:ea typeface="Proxima Nova 1"/>
                  <a:cs typeface="Proxima Nova 1"/>
                  <a:sym typeface="Proxima Nova 1"/>
                </a:rPr>
                <a:t>Office of the Workers' Compensation Fraud Inspector General</a:t>
              </a:r>
            </a:p>
          </p:txBody>
        </p:sp>
      </p:grpSp>
      <p:grpSp>
        <p:nvGrpSpPr>
          <p:cNvPr id="7" name="Group 7"/>
          <p:cNvGrpSpPr/>
          <p:nvPr/>
        </p:nvGrpSpPr>
        <p:grpSpPr>
          <a:xfrm>
            <a:off x="0" y="9223894"/>
            <a:ext cx="18288000" cy="1063106"/>
            <a:chOff x="0" y="0"/>
            <a:chExt cx="4816593" cy="279995"/>
          </a:xfrm>
        </p:grpSpPr>
        <p:sp>
          <p:nvSpPr>
            <p:cNvPr id="8" name="Freeform 8"/>
            <p:cNvSpPr/>
            <p:nvPr/>
          </p:nvSpPr>
          <p:spPr>
            <a:xfrm>
              <a:off x="0" y="0"/>
              <a:ext cx="4816592" cy="279995"/>
            </a:xfrm>
            <a:custGeom>
              <a:avLst/>
              <a:gdLst/>
              <a:ahLst/>
              <a:cxnLst/>
              <a:rect l="l" t="t" r="r" b="b"/>
              <a:pathLst>
                <a:path w="4816592" h="279995">
                  <a:moveTo>
                    <a:pt x="0" y="0"/>
                  </a:moveTo>
                  <a:lnTo>
                    <a:pt x="4816592" y="0"/>
                  </a:lnTo>
                  <a:lnTo>
                    <a:pt x="4816592" y="279995"/>
                  </a:lnTo>
                  <a:lnTo>
                    <a:pt x="0" y="279995"/>
                  </a:lnTo>
                  <a:close/>
                </a:path>
              </a:pathLst>
            </a:custGeom>
            <a:solidFill>
              <a:srgbClr val="F2A900"/>
            </a:solidFill>
          </p:spPr>
          <p:txBody>
            <a:bodyPr/>
            <a:lstStyle/>
            <a:p>
              <a:endParaRPr lang="en-US"/>
            </a:p>
          </p:txBody>
        </p:sp>
        <p:sp>
          <p:nvSpPr>
            <p:cNvPr id="9" name="TextBox 9"/>
            <p:cNvSpPr txBox="1"/>
            <p:nvPr/>
          </p:nvSpPr>
          <p:spPr>
            <a:xfrm>
              <a:off x="0" y="-47625"/>
              <a:ext cx="4816593" cy="327620"/>
            </a:xfrm>
            <a:prstGeom prst="rect">
              <a:avLst/>
            </a:prstGeom>
          </p:spPr>
          <p:txBody>
            <a:bodyPr lIns="50800" tIns="50800" rIns="50800" bIns="50800" rtlCol="0" anchor="ctr"/>
            <a:lstStyle/>
            <a:p>
              <a:pPr algn="ctr">
                <a:lnSpc>
                  <a:spcPts val="2800"/>
                </a:lnSpc>
              </a:pPr>
              <a:endParaRPr/>
            </a:p>
          </p:txBody>
        </p:sp>
      </p:grpSp>
      <p:sp>
        <p:nvSpPr>
          <p:cNvPr id="10" name="Freeform 10"/>
          <p:cNvSpPr/>
          <p:nvPr/>
        </p:nvSpPr>
        <p:spPr>
          <a:xfrm>
            <a:off x="14776782"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5"/>
            <a:stretch>
              <a:fillRect t="-5394" b="-5394"/>
            </a:stretch>
          </a:blipFill>
        </p:spPr>
        <p:txBody>
          <a:bodyPr/>
          <a:lstStyle/>
          <a:p>
            <a:endParaRPr lang="en-US"/>
          </a:p>
        </p:txBody>
      </p:sp>
      <p:sp>
        <p:nvSpPr>
          <p:cNvPr id="11" name="TextBox 11"/>
          <p:cNvSpPr txBox="1"/>
          <p:nvPr/>
        </p:nvSpPr>
        <p:spPr>
          <a:xfrm>
            <a:off x="0" y="1506074"/>
            <a:ext cx="9570785" cy="6172200"/>
          </a:xfrm>
          <a:prstGeom prst="rect">
            <a:avLst/>
          </a:prstGeom>
        </p:spPr>
        <p:txBody>
          <a:bodyPr lIns="0" tIns="0" rIns="0" bIns="0" rtlCol="0" anchor="t">
            <a:spAutoFit/>
          </a:bodyPr>
          <a:lstStyle/>
          <a:p>
            <a:pPr marL="647700" lvl="1" indent="-323850" algn="l">
              <a:lnSpc>
                <a:spcPts val="6149"/>
              </a:lnSpc>
              <a:buFont typeface="Arial"/>
              <a:buChar char="•"/>
            </a:pPr>
            <a:r>
              <a:rPr lang="en-US" sz="3000">
                <a:solidFill>
                  <a:srgbClr val="FFFFFF"/>
                </a:solidFill>
                <a:latin typeface="Proxima Nova 3"/>
                <a:ea typeface="Proxima Nova 3"/>
                <a:cs typeface="Proxima Nova 3"/>
                <a:sym typeface="Proxima Nova 3"/>
              </a:rPr>
              <a:t>Workers' Compensation Law § 136</a:t>
            </a:r>
          </a:p>
          <a:p>
            <a:pPr marL="647700" lvl="1" indent="-323850" algn="l">
              <a:lnSpc>
                <a:spcPts val="6149"/>
              </a:lnSpc>
              <a:buFont typeface="Arial"/>
              <a:buChar char="•"/>
            </a:pPr>
            <a:r>
              <a:rPr lang="en-US" sz="3000">
                <a:solidFill>
                  <a:srgbClr val="FFFFFF"/>
                </a:solidFill>
                <a:latin typeface="Proxima Nova 3"/>
                <a:ea typeface="Proxima Nova 3"/>
                <a:cs typeface="Proxima Nova 3"/>
                <a:sym typeface="Proxima Nova 3"/>
              </a:rPr>
              <a:t>Responsible for investigating violations of the laws and regulations pertaining to the operation of the workers' compensation system.</a:t>
            </a:r>
          </a:p>
          <a:p>
            <a:pPr marL="647700" lvl="1" indent="-323850" algn="l">
              <a:lnSpc>
                <a:spcPts val="6149"/>
              </a:lnSpc>
              <a:buFont typeface="Arial"/>
              <a:buChar char="•"/>
            </a:pPr>
            <a:r>
              <a:rPr lang="en-US" sz="3000">
                <a:solidFill>
                  <a:srgbClr val="FFFFFF"/>
                </a:solidFill>
                <a:latin typeface="Proxima Nova 3"/>
                <a:ea typeface="Proxima Nova 3"/>
                <a:cs typeface="Proxima Nova 3"/>
                <a:sym typeface="Proxima Nova 3"/>
              </a:rPr>
              <a:t>WCFIG's investigations include </a:t>
            </a:r>
            <a:r>
              <a:rPr lang="en-US" sz="3000">
                <a:solidFill>
                  <a:srgbClr val="F2A900"/>
                </a:solidFill>
                <a:latin typeface="Proxima Nova 3"/>
                <a:ea typeface="Proxima Nova 3"/>
                <a:cs typeface="Proxima Nova 3"/>
                <a:sym typeface="Proxima Nova 3"/>
              </a:rPr>
              <a:t>Claimant Fraud</a:t>
            </a:r>
            <a:r>
              <a:rPr lang="en-US" sz="3000">
                <a:solidFill>
                  <a:srgbClr val="FFFFFF"/>
                </a:solidFill>
                <a:latin typeface="Proxima Nova 3"/>
                <a:ea typeface="Proxima Nova 3"/>
                <a:cs typeface="Proxima Nova 3"/>
                <a:sym typeface="Proxima Nova 3"/>
              </a:rPr>
              <a:t>, </a:t>
            </a:r>
            <a:r>
              <a:rPr lang="en-US" sz="3000">
                <a:solidFill>
                  <a:srgbClr val="F2A900"/>
                </a:solidFill>
                <a:latin typeface="Proxima Nova 3"/>
                <a:ea typeface="Proxima Nova 3"/>
                <a:cs typeface="Proxima Nova 3"/>
                <a:sym typeface="Proxima Nova 3"/>
              </a:rPr>
              <a:t>Employer Fraud</a:t>
            </a:r>
            <a:r>
              <a:rPr lang="en-US" sz="3000">
                <a:solidFill>
                  <a:srgbClr val="FFFFFF"/>
                </a:solidFill>
                <a:latin typeface="Proxima Nova 3"/>
                <a:ea typeface="Proxima Nova 3"/>
                <a:cs typeface="Proxima Nova 3"/>
                <a:sym typeface="Proxima Nova 3"/>
              </a:rPr>
              <a:t>, and </a:t>
            </a:r>
            <a:r>
              <a:rPr lang="en-US" sz="3000">
                <a:solidFill>
                  <a:srgbClr val="F2A900"/>
                </a:solidFill>
                <a:latin typeface="Proxima Nova 3"/>
                <a:ea typeface="Proxima Nova 3"/>
                <a:cs typeface="Proxima Nova 3"/>
                <a:sym typeface="Proxima Nova 3"/>
              </a:rPr>
              <a:t>Provider/Professional Fraud</a:t>
            </a:r>
            <a:r>
              <a:rPr lang="en-US" sz="3000">
                <a:solidFill>
                  <a:srgbClr val="FFFFFF"/>
                </a:solidFill>
                <a:latin typeface="Proxima Nova 3"/>
                <a:ea typeface="Proxima Nova 3"/>
                <a:cs typeface="Proxima Nova 3"/>
                <a:sym typeface="Proxima Nova 3"/>
              </a:rPr>
              <a:t>.</a:t>
            </a:r>
          </a:p>
          <a:p>
            <a:pPr marL="647700" lvl="1" indent="-323850" algn="l">
              <a:lnSpc>
                <a:spcPts val="6149"/>
              </a:lnSpc>
              <a:buFont typeface="Arial"/>
              <a:buChar char="•"/>
            </a:pPr>
            <a:r>
              <a:rPr lang="en-US" sz="3000">
                <a:solidFill>
                  <a:srgbClr val="FFFFFF"/>
                </a:solidFill>
                <a:latin typeface="Proxima Nova 3"/>
                <a:ea typeface="Proxima Nova 3"/>
                <a:cs typeface="Proxima Nova 3"/>
                <a:sym typeface="Proxima Nova 3"/>
              </a:rPr>
              <a:t>WCFIG also provides investigatory oversight of the State's Paid Family Leave program.</a:t>
            </a:r>
          </a:p>
        </p:txBody>
      </p:sp>
      <p:sp>
        <p:nvSpPr>
          <p:cNvPr id="12" name="TextBox 12"/>
          <p:cNvSpPr txBox="1"/>
          <p:nvPr/>
        </p:nvSpPr>
        <p:spPr>
          <a:xfrm>
            <a:off x="9689952" y="1667999"/>
            <a:ext cx="8217606" cy="6489700"/>
          </a:xfrm>
          <a:prstGeom prst="rect">
            <a:avLst/>
          </a:prstGeom>
        </p:spPr>
        <p:txBody>
          <a:bodyPr lIns="0" tIns="0" rIns="0" bIns="0" rtlCol="0" anchor="t">
            <a:spAutoFit/>
          </a:bodyPr>
          <a:lstStyle/>
          <a:p>
            <a:pPr algn="l">
              <a:lnSpc>
                <a:spcPts val="4900"/>
              </a:lnSpc>
            </a:pPr>
            <a:r>
              <a:rPr lang="en-US" sz="3500">
                <a:solidFill>
                  <a:srgbClr val="F2A900"/>
                </a:solidFill>
                <a:latin typeface="Proxima Nova 1"/>
                <a:ea typeface="Proxima Nova 1"/>
                <a:cs typeface="Proxima Nova 1"/>
                <a:sym typeface="Proxima Nova 1"/>
              </a:rPr>
              <a:t>Example:</a:t>
            </a:r>
            <a:r>
              <a:rPr lang="en-US" sz="3500">
                <a:solidFill>
                  <a:srgbClr val="FFFFFF"/>
                </a:solidFill>
                <a:latin typeface="Proxima Nova 1"/>
                <a:ea typeface="Proxima Nova 1"/>
                <a:cs typeface="Proxima Nova 1"/>
                <a:sym typeface="Proxima Nova 1"/>
              </a:rPr>
              <a:t> </a:t>
            </a:r>
          </a:p>
          <a:p>
            <a:pPr marL="647700" lvl="1" indent="-323850" algn="l">
              <a:lnSpc>
                <a:spcPts val="4200"/>
              </a:lnSpc>
              <a:buFont typeface="Arial"/>
              <a:buChar char="•"/>
            </a:pPr>
            <a:r>
              <a:rPr lang="en-US" sz="3000">
                <a:solidFill>
                  <a:srgbClr val="FFFFFF"/>
                </a:solidFill>
                <a:latin typeface="Proxima Nova 3"/>
                <a:ea typeface="Proxima Nova 3"/>
                <a:cs typeface="Proxima Nova 3"/>
                <a:sym typeface="Proxima Nova 3"/>
              </a:rPr>
              <a:t>DOT vehicle safety employee defrauded the WC system by claiming injury and then secretly operating his own trucking company. </a:t>
            </a:r>
          </a:p>
          <a:p>
            <a:pPr marL="647700" lvl="1" indent="-323850" algn="l">
              <a:lnSpc>
                <a:spcPts val="4200"/>
              </a:lnSpc>
              <a:buFont typeface="Arial"/>
              <a:buChar char="•"/>
            </a:pPr>
            <a:r>
              <a:rPr lang="en-US" sz="3000">
                <a:solidFill>
                  <a:srgbClr val="FFFFFF"/>
                </a:solidFill>
                <a:latin typeface="Proxima Nova 3"/>
                <a:ea typeface="Proxima Nova 3"/>
                <a:cs typeface="Proxima Nova 3"/>
                <a:sym typeface="Proxima Nova 3"/>
              </a:rPr>
              <a:t> Vehicle had multiple safety violation.</a:t>
            </a:r>
          </a:p>
          <a:p>
            <a:pPr marL="647700" lvl="1" indent="-323850" algn="l">
              <a:lnSpc>
                <a:spcPts val="4200"/>
              </a:lnSpc>
              <a:buFont typeface="Arial"/>
              <a:buChar char="•"/>
            </a:pPr>
            <a:r>
              <a:rPr lang="en-US" sz="3000">
                <a:solidFill>
                  <a:srgbClr val="FFFFFF"/>
                </a:solidFill>
                <a:latin typeface="Proxima Nova 3"/>
                <a:ea typeface="Proxima Nova 3"/>
                <a:cs typeface="Proxima Nova 3"/>
                <a:sym typeface="Proxima Nova 3"/>
              </a:rPr>
              <a:t> Used his State position to illegally access sensitive driver information and violation information to get an unfair advantage.</a:t>
            </a:r>
          </a:p>
          <a:p>
            <a:pPr algn="l">
              <a:lnSpc>
                <a:spcPts val="4200"/>
              </a:lnSpc>
            </a:pPr>
            <a:endParaRPr lang="en-US" sz="3000">
              <a:solidFill>
                <a:srgbClr val="FFFFFF"/>
              </a:solidFill>
              <a:latin typeface="Proxima Nova 3"/>
              <a:ea typeface="Proxima Nova 3"/>
              <a:cs typeface="Proxima Nova 3"/>
              <a:sym typeface="Proxima Nova 3"/>
            </a:endParaRPr>
          </a:p>
          <a:p>
            <a:pPr marL="647700" lvl="1" indent="-323850" algn="l">
              <a:lnSpc>
                <a:spcPts val="4200"/>
              </a:lnSpc>
              <a:spcBef>
                <a:spcPct val="0"/>
              </a:spcBef>
              <a:buFont typeface="Arial"/>
              <a:buChar char="•"/>
            </a:pPr>
            <a:r>
              <a:rPr lang="en-US" sz="3000">
                <a:solidFill>
                  <a:srgbClr val="FFFFFF"/>
                </a:solidFill>
                <a:latin typeface="Proxima Nova 3"/>
                <a:ea typeface="Proxima Nova 3"/>
                <a:cs typeface="Proxima Nova 3"/>
                <a:sym typeface="Proxima Nova 3"/>
              </a:rPr>
              <a:t>Plead guilty to Attempted Offering False Instrument for Filing, $28,580 restitution to DOT, resignation from DOT.</a:t>
            </a:r>
          </a:p>
        </p:txBody>
      </p:sp>
      <p:sp>
        <p:nvSpPr>
          <p:cNvPr id="13" name="TextBox 13"/>
          <p:cNvSpPr txBox="1"/>
          <p:nvPr/>
        </p:nvSpPr>
        <p:spPr>
          <a:xfrm>
            <a:off x="523670" y="8665628"/>
            <a:ext cx="4419451" cy="349250"/>
          </a:xfrm>
          <a:prstGeom prst="rect">
            <a:avLst/>
          </a:prstGeom>
        </p:spPr>
        <p:txBody>
          <a:bodyPr lIns="0" tIns="0" rIns="0" bIns="0" rtlCol="0" anchor="t">
            <a:spAutoFit/>
          </a:bodyPr>
          <a:lstStyle/>
          <a:p>
            <a:pPr algn="ctr">
              <a:lnSpc>
                <a:spcPts val="2800"/>
              </a:lnSpc>
              <a:spcBef>
                <a:spcPct val="0"/>
              </a:spcBef>
            </a:pPr>
            <a:r>
              <a:rPr lang="en-US" sz="2000" spc="40">
                <a:solidFill>
                  <a:srgbClr val="F2A900"/>
                </a:solidFill>
                <a:latin typeface="Proxima Nova 3"/>
                <a:ea typeface="Proxima Nova 3"/>
                <a:cs typeface="Proxima Nova 3"/>
                <a:sym typeface="Proxima Nova 3"/>
              </a:rPr>
              <a:t>NYS Workers’ Compensation Law 136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54973"/>
        </a:solidFill>
        <a:effectLst/>
      </p:bgPr>
    </p:bg>
    <p:spTree>
      <p:nvGrpSpPr>
        <p:cNvPr id="1" name=""/>
        <p:cNvGrpSpPr/>
        <p:nvPr/>
      </p:nvGrpSpPr>
      <p:grpSpPr>
        <a:xfrm>
          <a:off x="0" y="0"/>
          <a:ext cx="0" cy="0"/>
          <a:chOff x="0" y="0"/>
          <a:chExt cx="0" cy="0"/>
        </a:xfrm>
      </p:grpSpPr>
      <p:sp>
        <p:nvSpPr>
          <p:cNvPr id="2" name="Freeform 2"/>
          <p:cNvSpPr/>
          <p:nvPr/>
        </p:nvSpPr>
        <p:spPr>
          <a:xfrm>
            <a:off x="-181006" y="0"/>
            <a:ext cx="18288000" cy="5299272"/>
          </a:xfrm>
          <a:custGeom>
            <a:avLst/>
            <a:gdLst/>
            <a:ahLst/>
            <a:cxnLst/>
            <a:rect l="l" t="t" r="r" b="b"/>
            <a:pathLst>
              <a:path w="18288000" h="5299272">
                <a:moveTo>
                  <a:pt x="0" y="0"/>
                </a:moveTo>
                <a:lnTo>
                  <a:pt x="18288000" y="0"/>
                </a:lnTo>
                <a:lnTo>
                  <a:pt x="18288000" y="5299272"/>
                </a:lnTo>
                <a:lnTo>
                  <a:pt x="0" y="5299272"/>
                </a:lnTo>
                <a:lnTo>
                  <a:pt x="0" y="0"/>
                </a:lnTo>
                <a:close/>
              </a:path>
            </a:pathLst>
          </a:custGeom>
          <a:blipFill>
            <a:blip r:embed="rId3"/>
            <a:stretch>
              <a:fillRect t="-24053" b="-105791"/>
            </a:stretch>
          </a:blipFill>
        </p:spPr>
        <p:txBody>
          <a:bodyPr/>
          <a:lstStyle/>
          <a:p>
            <a:endParaRPr lang="en-US"/>
          </a:p>
        </p:txBody>
      </p:sp>
      <p:sp>
        <p:nvSpPr>
          <p:cNvPr id="3" name="Freeform 3"/>
          <p:cNvSpPr/>
          <p:nvPr/>
        </p:nvSpPr>
        <p:spPr>
          <a:xfrm>
            <a:off x="4" y="0"/>
            <a:ext cx="18288000" cy="5299272"/>
          </a:xfrm>
          <a:custGeom>
            <a:avLst/>
            <a:gdLst/>
            <a:ahLst/>
            <a:cxnLst/>
            <a:rect l="l" t="t" r="r" b="b"/>
            <a:pathLst>
              <a:path w="18288000" h="5299272">
                <a:moveTo>
                  <a:pt x="0" y="0"/>
                </a:moveTo>
                <a:lnTo>
                  <a:pt x="18288000" y="0"/>
                </a:lnTo>
                <a:lnTo>
                  <a:pt x="18288000" y="5299272"/>
                </a:lnTo>
                <a:lnTo>
                  <a:pt x="0" y="5299272"/>
                </a:lnTo>
                <a:lnTo>
                  <a:pt x="0" y="0"/>
                </a:lnTo>
                <a:close/>
              </a:path>
            </a:pathLst>
          </a:custGeom>
          <a:blipFill>
            <a:blip r:embed="rId4"/>
            <a:stretch>
              <a:fillRect t="-45316" b="-84948"/>
            </a:stretch>
          </a:blipFill>
        </p:spPr>
        <p:txBody>
          <a:bodyPr/>
          <a:lstStyle/>
          <a:p>
            <a:endParaRPr lang="en-US"/>
          </a:p>
        </p:txBody>
      </p:sp>
      <p:sp>
        <p:nvSpPr>
          <p:cNvPr id="4" name="TextBox 4"/>
          <p:cNvSpPr txBox="1"/>
          <p:nvPr/>
        </p:nvSpPr>
        <p:spPr>
          <a:xfrm>
            <a:off x="563290" y="5773981"/>
            <a:ext cx="4275553" cy="962635"/>
          </a:xfrm>
          <a:prstGeom prst="rect">
            <a:avLst/>
          </a:prstGeom>
        </p:spPr>
        <p:txBody>
          <a:bodyPr lIns="0" tIns="0" rIns="0" bIns="0" rtlCol="0" anchor="t">
            <a:spAutoFit/>
          </a:bodyPr>
          <a:lstStyle/>
          <a:p>
            <a:pPr algn="l">
              <a:lnSpc>
                <a:spcPts val="7839"/>
              </a:lnSpc>
            </a:pPr>
            <a:r>
              <a:rPr lang="en-US" sz="5599" b="1">
                <a:solidFill>
                  <a:srgbClr val="F2A900"/>
                </a:solidFill>
                <a:latin typeface="Proxima Nova 5 Bold"/>
                <a:ea typeface="Proxima Nova 5 Bold"/>
                <a:cs typeface="Proxima Nova 5 Bold"/>
                <a:sym typeface="Proxima Nova 5 Bold"/>
              </a:rPr>
              <a:t>Jurisdiction</a:t>
            </a:r>
          </a:p>
        </p:txBody>
      </p:sp>
      <p:sp>
        <p:nvSpPr>
          <p:cNvPr id="5" name="TextBox 5"/>
          <p:cNvSpPr txBox="1"/>
          <p:nvPr/>
        </p:nvSpPr>
        <p:spPr>
          <a:xfrm>
            <a:off x="6011882" y="5831131"/>
            <a:ext cx="11595502" cy="2612390"/>
          </a:xfrm>
          <a:prstGeom prst="rect">
            <a:avLst/>
          </a:prstGeom>
        </p:spPr>
        <p:txBody>
          <a:bodyPr lIns="0" tIns="0" rIns="0" bIns="0" rtlCol="0" anchor="t">
            <a:spAutoFit/>
          </a:bodyPr>
          <a:lstStyle/>
          <a:p>
            <a:pPr algn="l">
              <a:lnSpc>
                <a:spcPts val="4059"/>
              </a:lnSpc>
            </a:pPr>
            <a:r>
              <a:rPr lang="en-US" sz="2900" spc="58">
                <a:solidFill>
                  <a:srgbClr val="F2A900"/>
                </a:solidFill>
                <a:latin typeface="Proxima Nova 5"/>
                <a:ea typeface="Proxima Nova 5"/>
                <a:cs typeface="Proxima Nova 5"/>
                <a:sym typeface="Proxima Nova 5"/>
              </a:rPr>
              <a:t>The New York State Inspector General has authority over all executive branch agencies, departments, divisions, officers, boards and commissions, and certain public authorities and public benefit corporations, the heads of which are appointed by the governor, and which do not have their own inspector general by statute. </a:t>
            </a:r>
          </a:p>
        </p:txBody>
      </p:sp>
      <p:sp>
        <p:nvSpPr>
          <p:cNvPr id="6" name="Freeform 6"/>
          <p:cNvSpPr/>
          <p:nvPr/>
        </p:nvSpPr>
        <p:spPr>
          <a:xfrm>
            <a:off x="4" y="9034071"/>
            <a:ext cx="18287996" cy="3266926"/>
          </a:xfrm>
          <a:custGeom>
            <a:avLst/>
            <a:gdLst/>
            <a:ahLst/>
            <a:cxnLst/>
            <a:rect l="l" t="t" r="r" b="b"/>
            <a:pathLst>
              <a:path w="18287996" h="3266926">
                <a:moveTo>
                  <a:pt x="0" y="0"/>
                </a:moveTo>
                <a:lnTo>
                  <a:pt x="18287996" y="0"/>
                </a:lnTo>
                <a:lnTo>
                  <a:pt x="18287996" y="3266926"/>
                </a:lnTo>
                <a:lnTo>
                  <a:pt x="0" y="32669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4595776" y="9110271"/>
            <a:ext cx="3011609" cy="1359164"/>
          </a:xfrm>
          <a:custGeom>
            <a:avLst/>
            <a:gdLst/>
            <a:ahLst/>
            <a:cxnLst/>
            <a:rect l="l" t="t" r="r" b="b"/>
            <a:pathLst>
              <a:path w="3011609" h="1359164">
                <a:moveTo>
                  <a:pt x="0" y="0"/>
                </a:moveTo>
                <a:lnTo>
                  <a:pt x="3011609" y="0"/>
                </a:lnTo>
                <a:lnTo>
                  <a:pt x="3011609" y="1359164"/>
                </a:lnTo>
                <a:lnTo>
                  <a:pt x="0" y="1359164"/>
                </a:lnTo>
                <a:lnTo>
                  <a:pt x="0" y="0"/>
                </a:lnTo>
                <a:close/>
              </a:path>
            </a:pathLst>
          </a:custGeom>
          <a:blipFill>
            <a:blip r:embed="rId7"/>
            <a:stretch>
              <a:fillRect t="-5394" b="-5394"/>
            </a:stretch>
          </a:blipFill>
        </p:spPr>
        <p:txBody>
          <a:bodyPr/>
          <a:lstStyle/>
          <a:p>
            <a:endParaRPr lang="en-US"/>
          </a:p>
        </p:txBody>
      </p:sp>
      <p:sp>
        <p:nvSpPr>
          <p:cNvPr id="8" name="TextBox 8"/>
          <p:cNvSpPr txBox="1"/>
          <p:nvPr/>
        </p:nvSpPr>
        <p:spPr>
          <a:xfrm>
            <a:off x="563290" y="8433996"/>
            <a:ext cx="4118994" cy="371475"/>
          </a:xfrm>
          <a:prstGeom prst="rect">
            <a:avLst/>
          </a:prstGeom>
        </p:spPr>
        <p:txBody>
          <a:bodyPr lIns="0" tIns="0" rIns="0" bIns="0" rtlCol="0" anchor="t">
            <a:spAutoFit/>
          </a:bodyPr>
          <a:lstStyle/>
          <a:p>
            <a:pPr algn="ctr">
              <a:lnSpc>
                <a:spcPts val="2879"/>
              </a:lnSpc>
              <a:spcBef>
                <a:spcPct val="0"/>
              </a:spcBef>
            </a:pPr>
            <a:r>
              <a:rPr lang="en-US" sz="2400" spc="-95">
                <a:solidFill>
                  <a:srgbClr val="FFFFFF"/>
                </a:solidFill>
                <a:latin typeface="Proxima Nova 1"/>
                <a:ea typeface="Proxima Nova 1"/>
                <a:cs typeface="Proxima Nova 1"/>
                <a:sym typeface="Proxima Nova 1"/>
              </a:rPr>
              <a:t>NYS Executive Law Article 4-A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TotalTime>
  <Words>2490</Words>
  <Application>Microsoft Office PowerPoint</Application>
  <PresentationFormat>Custom</PresentationFormat>
  <Paragraphs>463</Paragraphs>
  <Slides>43</Slides>
  <Notes>43</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43</vt:i4>
      </vt:variant>
    </vt:vector>
  </HeadingPairs>
  <TitlesOfParts>
    <vt:vector size="60" baseType="lpstr">
      <vt:lpstr>Proxima Nova 1</vt:lpstr>
      <vt:lpstr>Norwester</vt:lpstr>
      <vt:lpstr>Proxima Nova 8</vt:lpstr>
      <vt:lpstr>Arial</vt:lpstr>
      <vt:lpstr>Arimo</vt:lpstr>
      <vt:lpstr>Proxima Nova 9</vt:lpstr>
      <vt:lpstr>Proxima Nova 2</vt:lpstr>
      <vt:lpstr>Proxima Nova 6</vt:lpstr>
      <vt:lpstr>Calibri</vt:lpstr>
      <vt:lpstr>Proxima Nova 7</vt:lpstr>
      <vt:lpstr>Proxima Nova 3</vt:lpstr>
      <vt:lpstr>Proxima Nova 5</vt:lpstr>
      <vt:lpstr>Canva Sans Bold</vt:lpstr>
      <vt:lpstr>Proxima Nova 4</vt:lpstr>
      <vt:lpstr>Poppins Bold</vt:lpstr>
      <vt:lpstr>Proxima Nova 5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NYS Internal Controls Association March 2025</dc:title>
  <dc:creator>Katie McCutcheon</dc:creator>
  <cp:lastModifiedBy>Katie McCutcheon</cp:lastModifiedBy>
  <cp:revision>5</cp:revision>
  <dcterms:created xsi:type="dcterms:W3CDTF">2006-08-16T00:00:00Z</dcterms:created>
  <dcterms:modified xsi:type="dcterms:W3CDTF">2025-03-26T16:11:45Z</dcterms:modified>
  <dc:identifier>DAGg-FFzDi0</dc:identifier>
</cp:coreProperties>
</file>